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25" r:id="rId4"/>
    <p:sldId id="292" r:id="rId5"/>
    <p:sldId id="293" r:id="rId6"/>
    <p:sldId id="258" r:id="rId7"/>
    <p:sldId id="291" r:id="rId8"/>
    <p:sldId id="268" r:id="rId9"/>
    <p:sldId id="262" r:id="rId10"/>
    <p:sldId id="260" r:id="rId11"/>
    <p:sldId id="261" r:id="rId12"/>
    <p:sldId id="263" r:id="rId13"/>
    <p:sldId id="269" r:id="rId14"/>
    <p:sldId id="279" r:id="rId15"/>
    <p:sldId id="306" r:id="rId16"/>
    <p:sldId id="299" r:id="rId17"/>
    <p:sldId id="270" r:id="rId18"/>
    <p:sldId id="276" r:id="rId19"/>
    <p:sldId id="300" r:id="rId20"/>
    <p:sldId id="322" r:id="rId21"/>
    <p:sldId id="326" r:id="rId22"/>
    <p:sldId id="301" r:id="rId23"/>
    <p:sldId id="312" r:id="rId24"/>
    <p:sldId id="295" r:id="rId25"/>
    <p:sldId id="266" r:id="rId26"/>
    <p:sldId id="267" r:id="rId27"/>
    <p:sldId id="264" r:id="rId28"/>
    <p:sldId id="296" r:id="rId29"/>
    <p:sldId id="259" r:id="rId30"/>
    <p:sldId id="297" r:id="rId31"/>
    <p:sldId id="271" r:id="rId32"/>
    <p:sldId id="272" r:id="rId33"/>
    <p:sldId id="313" r:id="rId34"/>
    <p:sldId id="309" r:id="rId35"/>
    <p:sldId id="316" r:id="rId36"/>
    <p:sldId id="298" r:id="rId37"/>
    <p:sldId id="303" r:id="rId38"/>
    <p:sldId id="304" r:id="rId39"/>
    <p:sldId id="305" r:id="rId40"/>
    <p:sldId id="280" r:id="rId41"/>
    <p:sldId id="281" r:id="rId42"/>
    <p:sldId id="282" r:id="rId43"/>
    <p:sldId id="307" r:id="rId44"/>
    <p:sldId id="289" r:id="rId45"/>
    <p:sldId id="290" r:id="rId46"/>
    <p:sldId id="323" r:id="rId47"/>
    <p:sldId id="308" r:id="rId48"/>
    <p:sldId id="311" r:id="rId49"/>
    <p:sldId id="314" r:id="rId50"/>
    <p:sldId id="315" r:id="rId51"/>
    <p:sldId id="327" r:id="rId52"/>
    <p:sldId id="287" r:id="rId53"/>
    <p:sldId id="288" r:id="rId54"/>
    <p:sldId id="320" r:id="rId55"/>
    <p:sldId id="310" r:id="rId56"/>
    <p:sldId id="328" r:id="rId57"/>
    <p:sldId id="273" r:id="rId58"/>
    <p:sldId id="318" r:id="rId59"/>
    <p:sldId id="274" r:id="rId60"/>
    <p:sldId id="275" r:id="rId61"/>
    <p:sldId id="317" r:id="rId62"/>
    <p:sldId id="283" r:id="rId63"/>
    <p:sldId id="319" r:id="rId64"/>
    <p:sldId id="284" r:id="rId65"/>
    <p:sldId id="285" r:id="rId66"/>
    <p:sldId id="324" r:id="rId67"/>
    <p:sldId id="286" r:id="rId68"/>
    <p:sldId id="321" r:id="rId69"/>
    <p:sldId id="329" r:id="rId70"/>
    <p:sldId id="330" r:id="rId71"/>
    <p:sldId id="331" r:id="rId72"/>
    <p:sldId id="33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798E65-4957-CD48-9B7A-01C563E96C35}">
          <p14:sldIdLst>
            <p14:sldId id="256"/>
            <p14:sldId id="257"/>
            <p14:sldId id="325"/>
            <p14:sldId id="292"/>
          </p14:sldIdLst>
        </p14:section>
        <p14:section name="Compiler architecture" id="{9846F2DC-69A2-3E42-B7E6-2D6A0A017B7B}">
          <p14:sldIdLst>
            <p14:sldId id="293"/>
            <p14:sldId id="258"/>
            <p14:sldId id="291"/>
            <p14:sldId id="268"/>
            <p14:sldId id="262"/>
            <p14:sldId id="260"/>
            <p14:sldId id="261"/>
            <p14:sldId id="263"/>
            <p14:sldId id="269"/>
            <p14:sldId id="279"/>
          </p14:sldIdLst>
        </p14:section>
        <p14:section name="Source code organization" id="{46B372F6-A812-E84D-9D5B-98F6A0FABB0B}">
          <p14:sldIdLst>
            <p14:sldId id="306"/>
            <p14:sldId id="299"/>
            <p14:sldId id="270"/>
            <p14:sldId id="276"/>
            <p14:sldId id="300"/>
            <p14:sldId id="322"/>
            <p14:sldId id="326"/>
            <p14:sldId id="301"/>
            <p14:sldId id="312"/>
          </p14:sldIdLst>
        </p14:section>
        <p14:section name="IR and Visitors" id="{2BCC38EE-AF91-024A-BDB0-9A812AA602BC}">
          <p14:sldIdLst>
            <p14:sldId id="295"/>
            <p14:sldId id="266"/>
            <p14:sldId id="267"/>
            <p14:sldId id="264"/>
            <p14:sldId id="296"/>
            <p14:sldId id="259"/>
            <p14:sldId id="297"/>
            <p14:sldId id="271"/>
            <p14:sldId id="272"/>
            <p14:sldId id="313"/>
            <p14:sldId id="309"/>
            <p14:sldId id="316"/>
            <p14:sldId id="298"/>
            <p14:sldId id="303"/>
            <p14:sldId id="304"/>
            <p14:sldId id="305"/>
            <p14:sldId id="280"/>
            <p14:sldId id="281"/>
            <p14:sldId id="282"/>
            <p14:sldId id="307"/>
            <p14:sldId id="289"/>
            <p14:sldId id="290"/>
            <p14:sldId id="323"/>
            <p14:sldId id="308"/>
            <p14:sldId id="311"/>
            <p14:sldId id="314"/>
            <p14:sldId id="315"/>
            <p14:sldId id="327"/>
            <p14:sldId id="287"/>
            <p14:sldId id="288"/>
            <p14:sldId id="320"/>
            <p14:sldId id="310"/>
          </p14:sldIdLst>
        </p14:section>
        <p14:section name="Front-end structure" id="{0CC26519-4DC9-9448-93D4-5105870EF9A6}">
          <p14:sldIdLst>
            <p14:sldId id="328"/>
            <p14:sldId id="273"/>
            <p14:sldId id="318"/>
            <p14:sldId id="274"/>
            <p14:sldId id="275"/>
            <p14:sldId id="317"/>
            <p14:sldId id="283"/>
            <p14:sldId id="319"/>
            <p14:sldId id="284"/>
            <p14:sldId id="285"/>
            <p14:sldId id="324"/>
            <p14:sldId id="286"/>
            <p14:sldId id="321"/>
          </p14:sldIdLst>
        </p14:section>
        <p14:section name="Sample back-ends" id="{D163C4DC-B2F1-B24F-A60F-4DCEC59C22E6}">
          <p14:sldIdLst>
            <p14:sldId id="329"/>
            <p14:sldId id="330"/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34"/>
    <p:restoredTop sz="94669"/>
  </p:normalViewPr>
  <p:slideViewPr>
    <p:cSldViewPr snapToGrid="0" snapToObjects="1">
      <p:cViewPr varScale="1">
        <p:scale>
          <a:sx n="103" d="100"/>
          <a:sy n="103" d="100"/>
        </p:scale>
        <p:origin x="176" y="1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8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4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2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9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63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4/1/16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8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197B3-0373-CB48-B505-F837BCE3B7EE}" type="datetimeFigureOut">
              <a:rPr lang="en-US" smtClean="0"/>
              <a:t>4/1/16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.brown.edu/~sk/Publications/Books/ProgLangs/2007-04-26/plai-2007-04-26.pdf" TargetMode="External"/><Relationship Id="rId3" Type="http://schemas.openxmlformats.org/officeDocument/2006/relationships/image" Target="../media/image37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4lang/behavioral-mode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P4 v1.2 </a:t>
            </a:r>
            <a:br>
              <a:rPr lang="en-US" dirty="0" smtClean="0"/>
            </a:br>
            <a:r>
              <a:rPr lang="en-US" dirty="0" smtClean="0"/>
              <a:t>compiler </a:t>
            </a:r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April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95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96291"/>
            <a:ext cx="8229600" cy="513780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Program parsing</a:t>
            </a:r>
          </a:p>
          <a:p>
            <a:r>
              <a:rPr lang="en-US" dirty="0" smtClean="0"/>
              <a:t>Validation</a:t>
            </a:r>
          </a:p>
          <a:p>
            <a:r>
              <a:rPr lang="en-US" dirty="0" smtClean="0"/>
              <a:t>Name resolution</a:t>
            </a:r>
          </a:p>
          <a:p>
            <a:r>
              <a:rPr lang="en-US" dirty="0" smtClean="0"/>
              <a:t>Type checking/type inference (</a:t>
            </a:r>
            <a:r>
              <a:rPr lang="en-US" dirty="0" err="1" smtClean="0"/>
              <a:t>Hindley</a:t>
            </a:r>
            <a:r>
              <a:rPr lang="en-US" dirty="0" smtClean="0"/>
              <a:t>-Milner)</a:t>
            </a:r>
          </a:p>
          <a:p>
            <a:r>
              <a:rPr lang="en-US" dirty="0" smtClean="0"/>
              <a:t>Optimizations</a:t>
            </a:r>
          </a:p>
          <a:p>
            <a:pPr lvl="1"/>
            <a:r>
              <a:rPr lang="en-US" dirty="0" smtClean="0"/>
              <a:t>Constant folding</a:t>
            </a:r>
          </a:p>
          <a:p>
            <a:pPr lvl="1"/>
            <a:r>
              <a:rPr lang="en-US" dirty="0" smtClean="0"/>
              <a:t>Strength reduction</a:t>
            </a:r>
          </a:p>
          <a:p>
            <a:pPr lvl="1"/>
            <a:r>
              <a:rPr lang="en-US" dirty="0" smtClean="0"/>
              <a:t>Dead code removal</a:t>
            </a:r>
          </a:p>
          <a:p>
            <a:r>
              <a:rPr lang="en-US" dirty="0" smtClean="0"/>
              <a:t>Dataflow analyses</a:t>
            </a:r>
          </a:p>
          <a:p>
            <a:r>
              <a:rPr lang="en-US" dirty="0" smtClean="0"/>
              <a:t>Compile-time evaluation &amp; specialization</a:t>
            </a:r>
          </a:p>
          <a:p>
            <a:r>
              <a:rPr lang="en-US" dirty="0" smtClean="0"/>
              <a:t>Conversion to P4 source</a:t>
            </a:r>
          </a:p>
          <a:p>
            <a:r>
              <a:rPr lang="en-US" dirty="0" smtClean="0"/>
              <a:t>Deparser inference (if necessary)</a:t>
            </a:r>
          </a:p>
          <a:p>
            <a:r>
              <a:rPr lang="en-US" dirty="0" smtClean="0"/>
              <a:t>Many small lowering passes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1108129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7111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Mid-end invokes front-end passes as necessary</a:t>
            </a:r>
          </a:p>
          <a:p>
            <a:r>
              <a:rPr lang="en-US" dirty="0" smtClean="0"/>
              <a:t>May involve backtracking</a:t>
            </a:r>
          </a:p>
          <a:p>
            <a:r>
              <a:rPr lang="en-US" dirty="0" smtClean="0"/>
              <a:t>Field segmentation/packing</a:t>
            </a:r>
          </a:p>
          <a:p>
            <a:r>
              <a:rPr lang="en-US" dirty="0" err="1" smtClean="0"/>
              <a:t>Inlining</a:t>
            </a:r>
            <a:endParaRPr lang="en-US" dirty="0" smtClean="0"/>
          </a:p>
          <a:p>
            <a:r>
              <a:rPr lang="en-US" dirty="0" smtClean="0"/>
              <a:t>Parser loop unrolling</a:t>
            </a:r>
          </a:p>
          <a:p>
            <a:r>
              <a:rPr lang="en-US" dirty="0" smtClean="0"/>
              <a:t>Table fragmentation/coalescing/replication</a:t>
            </a:r>
          </a:p>
          <a:p>
            <a:r>
              <a:rPr lang="en-US" dirty="0" smtClean="0"/>
              <a:t>Parser state splitting/combining</a:t>
            </a:r>
          </a:p>
          <a:p>
            <a:r>
              <a:rPr lang="en-US" dirty="0" smtClean="0"/>
              <a:t>Dependency analysis</a:t>
            </a:r>
          </a:p>
          <a:p>
            <a:r>
              <a:rPr lang="en-US" dirty="0" smtClean="0"/>
              <a:t>Converting some general forms to target specific objects</a:t>
            </a:r>
          </a:p>
          <a:p>
            <a:r>
              <a:rPr lang="en-US" dirty="0" smtClean="0"/>
              <a:t>Should end with “evaluation”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2969" y="728419"/>
            <a:ext cx="1053885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0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Target-specific</a:t>
            </a:r>
          </a:p>
          <a:p>
            <a:r>
              <a:rPr lang="en-US" dirty="0" smtClean="0"/>
              <a:t>Can backtrack, even back into Mid-end</a:t>
            </a:r>
            <a:br>
              <a:rPr lang="en-US" dirty="0" smtClean="0"/>
            </a:br>
            <a:r>
              <a:rPr lang="en-US" dirty="0" smtClean="0"/>
              <a:t>(allows early passes to remake bad decisions)</a:t>
            </a:r>
          </a:p>
          <a:p>
            <a:r>
              <a:rPr lang="en-US" dirty="0" smtClean="0"/>
              <a:t>Resource allocation</a:t>
            </a:r>
          </a:p>
          <a:p>
            <a:pPr lvl="1"/>
            <a:r>
              <a:rPr lang="en-US" dirty="0" smtClean="0"/>
              <a:t>Table allocation and placement</a:t>
            </a:r>
          </a:p>
          <a:p>
            <a:pPr lvl="1"/>
            <a:r>
              <a:rPr lang="en-US" dirty="0" smtClean="0"/>
              <a:t>Register allocation</a:t>
            </a:r>
          </a:p>
          <a:p>
            <a:pPr lvl="1"/>
            <a:r>
              <a:rPr lang="en-US" dirty="0" smtClean="0"/>
              <a:t>Parser timing and control</a:t>
            </a:r>
          </a:p>
          <a:p>
            <a:pPr lvl="1"/>
            <a:r>
              <a:rPr lang="en-US" dirty="0" smtClean="0"/>
              <a:t>Allocate “extern” resources</a:t>
            </a:r>
          </a:p>
          <a:p>
            <a:r>
              <a:rPr lang="en-US" dirty="0" smtClean="0"/>
              <a:t>Target specific optimizations</a:t>
            </a:r>
          </a:p>
          <a:p>
            <a:r>
              <a:rPr lang="en-US" dirty="0" smtClean="0"/>
              <a:t>Code </a:t>
            </a:r>
            <a:r>
              <a:rPr lang="en-US" dirty="0" smtClean="0"/>
              <a:t>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9105" y="728419"/>
            <a:ext cx="1193370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5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75175"/>
          </a:xfrm>
        </p:spPr>
        <p:txBody>
          <a:bodyPr/>
          <a:lstStyle/>
          <a:p>
            <a:r>
              <a:rPr lang="en-US" dirty="0" smtClean="0"/>
              <a:t>Common infrastructure for all compiler passes</a:t>
            </a:r>
          </a:p>
          <a:p>
            <a:pPr lvl="1"/>
            <a:r>
              <a:rPr lang="en-US" dirty="0" smtClean="0"/>
              <a:t>Same IR and visitor base classes</a:t>
            </a:r>
          </a:p>
          <a:p>
            <a:pPr lvl="1"/>
            <a:r>
              <a:rPr lang="en-US" dirty="0" smtClean="0"/>
              <a:t>Common utilities (error reporting, collections, strings, etc.)</a:t>
            </a:r>
          </a:p>
          <a:p>
            <a:r>
              <a:rPr lang="en-US" dirty="0" smtClean="0"/>
              <a:t>C++11, using garbage-collection (-</a:t>
            </a:r>
            <a:r>
              <a:rPr lang="en-US" dirty="0" err="1" smtClean="0"/>
              <a:t>lgc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Clean separation between front-end and back-end</a:t>
            </a:r>
          </a:p>
          <a:p>
            <a:pPr lvl="1"/>
            <a:r>
              <a:rPr lang="en-US" dirty="0" smtClean="0"/>
              <a:t>New back-ends can be added easily</a:t>
            </a:r>
            <a:endParaRPr lang="en-US" dirty="0" smtClean="0"/>
          </a:p>
          <a:p>
            <a:pPr lvl="1"/>
            <a:r>
              <a:rPr lang="en-US" dirty="0" smtClean="0"/>
              <a:t>IR between front-end and back-end is completely serializable to text</a:t>
            </a:r>
          </a:p>
          <a:p>
            <a:r>
              <a:rPr lang="en-US" dirty="0" smtClean="0"/>
              <a:t>IR can be extended (front-end and back-end have different IRs)</a:t>
            </a:r>
          </a:p>
          <a:p>
            <a:r>
              <a:rPr lang="en-US" dirty="0" smtClean="0"/>
              <a:t>Passes can be added easily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6" y="68118"/>
            <a:ext cx="2644085" cy="264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136" y="785247"/>
            <a:ext cx="1901864" cy="4437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292087"/>
          </a:xfrm>
        </p:spPr>
        <p:txBody>
          <a:bodyPr/>
          <a:lstStyle/>
          <a:p>
            <a:r>
              <a:rPr lang="en-US" dirty="0" smtClean="0"/>
              <a:t>Additional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61" y="1825625"/>
            <a:ext cx="10997339" cy="4351338"/>
          </a:xfrm>
        </p:spPr>
        <p:txBody>
          <a:bodyPr/>
          <a:lstStyle/>
          <a:p>
            <a:r>
              <a:rPr lang="en-US" dirty="0" smtClean="0"/>
              <a:t>All documentation is in the source tree</a:t>
            </a:r>
          </a:p>
          <a:p>
            <a:r>
              <a:rPr lang="en-US" dirty="0" smtClean="0"/>
              <a:t>Root of the documentation is in the docs/ folder of the source tree</a:t>
            </a:r>
          </a:p>
          <a:p>
            <a:r>
              <a:rPr lang="en-US" dirty="0"/>
              <a:t>P</a:t>
            </a:r>
            <a:r>
              <a:rPr lang="en-US" dirty="0" smtClean="0"/>
              <a:t>rovides links to other documentation files</a:t>
            </a:r>
          </a:p>
          <a:p>
            <a:r>
              <a:rPr lang="en-US" dirty="0" smtClean="0"/>
              <a:t>Each back-end can have additional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4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Organization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59" y="539104"/>
            <a:ext cx="4445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4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3905"/>
            <a:ext cx="10515600" cy="866990"/>
          </a:xfrm>
        </p:spPr>
        <p:txBody>
          <a:bodyPr/>
          <a:lstStyle/>
          <a:p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7614"/>
            <a:ext cx="8039745" cy="4929349"/>
          </a:xfrm>
        </p:spPr>
        <p:txBody>
          <a:bodyPr/>
          <a:lstStyle/>
          <a:p>
            <a:r>
              <a:rPr lang="en-US" dirty="0" smtClean="0"/>
              <a:t>[TODO]</a:t>
            </a:r>
          </a:p>
          <a:p>
            <a:r>
              <a:rPr lang="en-US" dirty="0" smtClean="0"/>
              <a:t>Required </a:t>
            </a:r>
            <a:r>
              <a:rPr lang="en-US" dirty="0" smtClean="0"/>
              <a:t>software is described in docs/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build: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p4c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bootstrap.sh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build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–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j4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check –j4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945" y="1686760"/>
            <a:ext cx="2998585" cy="38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90"/>
            <a:ext cx="10515600" cy="1325563"/>
          </a:xfrm>
        </p:spPr>
        <p:txBody>
          <a:bodyPr/>
          <a:lstStyle/>
          <a:p>
            <a:r>
              <a:rPr lang="en-US" dirty="0" smtClean="0"/>
              <a:t>Current build process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1281" y="410558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IR.def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4" y="5669517"/>
            <a:ext cx="176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IR definition files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19146" y="4655105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</a:t>
            </a:r>
            <a:r>
              <a:rPr lang="en-US" dirty="0" smtClean="0"/>
              <a:t>-generator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3"/>
            <a:endCxn id="8" idx="1"/>
          </p:cNvCxnSpPr>
          <p:nvPr/>
        </p:nvCxnSpPr>
        <p:spPr>
          <a:xfrm>
            <a:off x="1442856" y="4443721"/>
            <a:ext cx="776290" cy="549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7496" y="4655105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ir.</a:t>
            </a:r>
            <a:r>
              <a:rPr lang="en-US" dirty="0" smtClean="0"/>
              <a:t>*</a:t>
            </a:r>
          </a:p>
          <a:p>
            <a:pPr algn="ctr"/>
            <a:r>
              <a:rPr lang="en-US" dirty="0" smtClean="0"/>
              <a:t>visitor.*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8" idx="3"/>
            <a:endCxn id="17" idx="1"/>
          </p:cNvCxnSpPr>
          <p:nvPr/>
        </p:nvCxnSpPr>
        <p:spPr>
          <a:xfrm>
            <a:off x="3647896" y="4993243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57495" y="5346352"/>
            <a:ext cx="145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 and visitor </a:t>
            </a:r>
            <a:br>
              <a:rPr lang="en-US" dirty="0" smtClean="0"/>
            </a:br>
            <a:r>
              <a:rPr lang="en-US" dirty="0" smtClean="0"/>
              <a:t>C++ code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71282" y="491385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backend.</a:t>
            </a:r>
            <a:br>
              <a:rPr lang="en-US" dirty="0" smtClean="0"/>
            </a:br>
            <a:r>
              <a:rPr lang="en-US" dirty="0" err="1" smtClean="0"/>
              <a:t>def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3"/>
            <a:endCxn id="8" idx="1"/>
          </p:cNvCxnSpPr>
          <p:nvPr/>
        </p:nvCxnSpPr>
        <p:spPr>
          <a:xfrm flipV="1">
            <a:off x="1442857" y="4993243"/>
            <a:ext cx="776289" cy="258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526194" y="3452841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c++</a:t>
            </a:r>
            <a:r>
              <a:rPr lang="en-US" dirty="0" smtClean="0"/>
              <a:t> compiler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257495" y="3659744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frontend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589736" y="1945972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5" idx="3"/>
            <a:endCxn id="47" idx="1"/>
          </p:cNvCxnSpPr>
          <p:nvPr/>
        </p:nvCxnSpPr>
        <p:spPr>
          <a:xfrm>
            <a:off x="5429070" y="3997882"/>
            <a:ext cx="655909" cy="577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3"/>
            <a:endCxn id="47" idx="1"/>
          </p:cNvCxnSpPr>
          <p:nvPr/>
        </p:nvCxnSpPr>
        <p:spPr>
          <a:xfrm flipV="1">
            <a:off x="5429071" y="4575716"/>
            <a:ext cx="655908" cy="4175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6" idx="2"/>
            <a:endCxn id="33" idx="0"/>
          </p:cNvCxnSpPr>
          <p:nvPr/>
        </p:nvCxnSpPr>
        <p:spPr>
          <a:xfrm>
            <a:off x="9175524" y="2622247"/>
            <a:ext cx="65045" cy="8305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0540732" y="3452840"/>
            <a:ext cx="1171575" cy="676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 compiler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3814421" y="1279917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libp4c</a:t>
            </a:r>
            <a:br>
              <a:rPr lang="en-US" dirty="0" smtClean="0"/>
            </a:br>
            <a:r>
              <a:rPr lang="en-US" dirty="0" err="1" smtClean="0"/>
              <a:t>toolkit.a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2"/>
            <a:endCxn id="33" idx="1"/>
          </p:cNvCxnSpPr>
          <p:nvPr/>
        </p:nvCxnSpPr>
        <p:spPr>
          <a:xfrm>
            <a:off x="4400209" y="1956192"/>
            <a:ext cx="4125985" cy="1834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3" idx="3"/>
            <a:endCxn id="48" idx="1"/>
          </p:cNvCxnSpPr>
          <p:nvPr/>
        </p:nvCxnSpPr>
        <p:spPr>
          <a:xfrm flipV="1">
            <a:off x="9954944" y="3790978"/>
            <a:ext cx="58578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633448" y="1314744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</a:t>
            </a:r>
            <a:r>
              <a:rPr lang="en-US" dirty="0" smtClean="0"/>
              <a:t>-generator</a:t>
            </a:r>
            <a:br>
              <a:rPr lang="en-US" dirty="0" smtClean="0"/>
            </a:b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2219146" y="3503802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c++</a:t>
            </a:r>
            <a:r>
              <a:rPr lang="en-US" dirty="0" smtClean="0"/>
              <a:t> compiler</a:t>
            </a:r>
            <a:endParaRPr lang="en-US" dirty="0"/>
          </a:p>
        </p:txBody>
      </p:sp>
      <p:cxnSp>
        <p:nvCxnSpPr>
          <p:cNvPr id="65" name="Straight Arrow Connector 64"/>
          <p:cNvCxnSpPr>
            <a:stCxn id="58" idx="2"/>
            <a:endCxn id="64" idx="0"/>
          </p:cNvCxnSpPr>
          <p:nvPr/>
        </p:nvCxnSpPr>
        <p:spPr>
          <a:xfrm>
            <a:off x="2366783" y="1991019"/>
            <a:ext cx="566738" cy="1512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4" idx="2"/>
            <a:endCxn id="8" idx="0"/>
          </p:cNvCxnSpPr>
          <p:nvPr/>
        </p:nvCxnSpPr>
        <p:spPr>
          <a:xfrm>
            <a:off x="2933521" y="4180077"/>
            <a:ext cx="0" cy="475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0" idx="2"/>
            <a:endCxn id="64" idx="0"/>
          </p:cNvCxnSpPr>
          <p:nvPr/>
        </p:nvCxnSpPr>
        <p:spPr>
          <a:xfrm flipH="1">
            <a:off x="2933521" y="1956192"/>
            <a:ext cx="1466688" cy="1547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084979" y="4237578"/>
            <a:ext cx="668065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link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213920" y="4263903"/>
            <a:ext cx="1462088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libfrontend.a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47" idx="3"/>
            <a:endCxn id="52" idx="1"/>
          </p:cNvCxnSpPr>
          <p:nvPr/>
        </p:nvCxnSpPr>
        <p:spPr>
          <a:xfrm>
            <a:off x="6753044" y="4575716"/>
            <a:ext cx="460876" cy="26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33" idx="2"/>
          </p:cNvCxnSpPr>
          <p:nvPr/>
        </p:nvCxnSpPr>
        <p:spPr>
          <a:xfrm flipV="1">
            <a:off x="8676008" y="4129116"/>
            <a:ext cx="564561" cy="472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576409" y="6118237"/>
            <a:ext cx="188566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p4v1.2-lex.l, </a:t>
            </a:r>
            <a:br>
              <a:rPr lang="en-US" smtClean="0"/>
            </a:br>
            <a:r>
              <a:rPr lang="en-US" smtClean="0"/>
              <a:t>p4v1.2-parse.ypp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5944554" y="5177908"/>
            <a:ext cx="1026962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flex</a:t>
            </a:r>
            <a:br>
              <a:rPr lang="en-US" smtClean="0"/>
            </a:br>
            <a:r>
              <a:rPr lang="en-US" smtClean="0"/>
              <a:t>bison</a:t>
            </a:r>
            <a:endParaRPr lang="en-US" dirty="0"/>
          </a:p>
        </p:txBody>
      </p:sp>
      <p:cxnSp>
        <p:nvCxnSpPr>
          <p:cNvPr id="81" name="Straight Arrow Connector 80"/>
          <p:cNvCxnSpPr>
            <a:stCxn id="80" idx="0"/>
            <a:endCxn id="47" idx="2"/>
          </p:cNvCxnSpPr>
          <p:nvPr/>
        </p:nvCxnSpPr>
        <p:spPr>
          <a:xfrm flipH="1" flipV="1">
            <a:off x="6419012" y="4913853"/>
            <a:ext cx="39023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7" idx="0"/>
            <a:endCxn id="80" idx="2"/>
          </p:cNvCxnSpPr>
          <p:nvPr/>
        </p:nvCxnSpPr>
        <p:spPr>
          <a:xfrm flipH="1" flipV="1">
            <a:off x="6458035" y="5854183"/>
            <a:ext cx="1061207" cy="2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023689" y="6118238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p4-lex.l, </a:t>
            </a:r>
            <a:br>
              <a:rPr lang="en-US" smtClean="0"/>
            </a:br>
            <a:r>
              <a:rPr lang="en-US" smtClean="0"/>
              <a:t>p4-parse.ypp</a:t>
            </a:r>
            <a:endParaRPr lang="en-US" dirty="0"/>
          </a:p>
        </p:txBody>
      </p:sp>
      <p:cxnSp>
        <p:nvCxnSpPr>
          <p:cNvPr id="90" name="Straight Arrow Connector 89"/>
          <p:cNvCxnSpPr>
            <a:stCxn id="88" idx="0"/>
            <a:endCxn id="80" idx="2"/>
          </p:cNvCxnSpPr>
          <p:nvPr/>
        </p:nvCxnSpPr>
        <p:spPr>
          <a:xfrm flipV="1">
            <a:off x="5757024" y="5854183"/>
            <a:ext cx="701011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4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data 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42367" y="4370097"/>
            <a:ext cx="1152405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v1.2</a:t>
            </a:r>
          </a:p>
          <a:p>
            <a:pPr algn="ctr"/>
            <a:r>
              <a:rPr lang="en-US" sz="2400" dirty="0" smtClean="0"/>
              <a:t>parser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60789" y="2974003"/>
            <a:ext cx="984705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v1.1</a:t>
            </a:r>
          </a:p>
          <a:p>
            <a:pPr algn="ctr"/>
            <a:r>
              <a:rPr lang="en-US" sz="2400" dirty="0" smtClean="0"/>
              <a:t>parser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342368" y="2971130"/>
            <a:ext cx="1152404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convert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63916" y="2993869"/>
            <a:ext cx="8034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</a:p>
          <a:p>
            <a:r>
              <a:rPr lang="en-US" sz="2800" dirty="0" smtClean="0"/>
              <a:t>v1.1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10608" y="4434866"/>
            <a:ext cx="8034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</a:p>
          <a:p>
            <a:r>
              <a:rPr lang="en-US" sz="2800" dirty="0" smtClean="0"/>
              <a:t>v1.2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2481986" y="3114107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/>
              <a:t>v1.1</a:t>
            </a:r>
            <a:br>
              <a:rPr lang="en-US" sz="2000" smtClean="0"/>
            </a:br>
            <a:r>
              <a:rPr lang="en-US" sz="2000" smtClean="0"/>
              <a:t>IR</a:t>
            </a:r>
            <a:endParaRPr lang="en-US" sz="2000"/>
          </a:p>
        </p:txBody>
      </p:sp>
      <p:cxnSp>
        <p:nvCxnSpPr>
          <p:cNvPr id="13" name="Straight Arrow Connector 12"/>
          <p:cNvCxnSpPr>
            <a:stCxn id="7" idx="3"/>
            <a:endCxn id="5" idx="1"/>
          </p:cNvCxnSpPr>
          <p:nvPr/>
        </p:nvCxnSpPr>
        <p:spPr>
          <a:xfrm>
            <a:off x="967341" y="3470923"/>
            <a:ext cx="2934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4" idx="1"/>
          </p:cNvCxnSpPr>
          <p:nvPr/>
        </p:nvCxnSpPr>
        <p:spPr>
          <a:xfrm>
            <a:off x="1114033" y="4911920"/>
            <a:ext cx="222833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12" idx="1"/>
          </p:cNvCxnSpPr>
          <p:nvPr/>
        </p:nvCxnSpPr>
        <p:spPr>
          <a:xfrm flipV="1">
            <a:off x="2245494" y="3468050"/>
            <a:ext cx="236492" cy="2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  <a:endCxn id="6" idx="1"/>
          </p:cNvCxnSpPr>
          <p:nvPr/>
        </p:nvCxnSpPr>
        <p:spPr>
          <a:xfrm>
            <a:off x="3105875" y="3468050"/>
            <a:ext cx="2364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67757" y="3837478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v1.2</a:t>
            </a:r>
            <a:br>
              <a:rPr lang="en-US" sz="2000" dirty="0" smtClean="0"/>
            </a:br>
            <a:r>
              <a:rPr lang="en-US" sz="2000" dirty="0" smtClean="0"/>
              <a:t>IR</a:t>
            </a:r>
            <a:endParaRPr lang="en-US" sz="2000" dirty="0"/>
          </a:p>
        </p:txBody>
      </p:sp>
      <p:cxnSp>
        <p:nvCxnSpPr>
          <p:cNvPr id="35" name="Straight Arrow Connector 34"/>
          <p:cNvCxnSpPr>
            <a:stCxn id="4" idx="3"/>
            <a:endCxn id="34" idx="1"/>
          </p:cNvCxnSpPr>
          <p:nvPr/>
        </p:nvCxnSpPr>
        <p:spPr>
          <a:xfrm flipV="1">
            <a:off x="4494772" y="4191421"/>
            <a:ext cx="472985" cy="720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3"/>
            <a:endCxn id="34" idx="1"/>
          </p:cNvCxnSpPr>
          <p:nvPr/>
        </p:nvCxnSpPr>
        <p:spPr>
          <a:xfrm>
            <a:off x="4494772" y="3468050"/>
            <a:ext cx="472985" cy="723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960408" y="3649598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v1.2</a:t>
            </a:r>
          </a:p>
          <a:p>
            <a:pPr algn="ctr"/>
            <a:r>
              <a:rPr lang="en-US" sz="2400" dirty="0" smtClean="0"/>
              <a:t>front-end</a:t>
            </a:r>
            <a:endParaRPr lang="en-US" sz="2400" dirty="0"/>
          </a:p>
        </p:txBody>
      </p:sp>
      <p:cxnSp>
        <p:nvCxnSpPr>
          <p:cNvPr id="45" name="Straight Arrow Connector 44"/>
          <p:cNvCxnSpPr>
            <a:stCxn id="34" idx="3"/>
            <a:endCxn id="44" idx="1"/>
          </p:cNvCxnSpPr>
          <p:nvPr/>
        </p:nvCxnSpPr>
        <p:spPr>
          <a:xfrm>
            <a:off x="5591646" y="4191421"/>
            <a:ext cx="36876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722443" y="3991366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IR</a:t>
            </a:r>
            <a:endParaRPr lang="en-US" sz="2000" dirty="0"/>
          </a:p>
        </p:txBody>
      </p:sp>
      <p:cxnSp>
        <p:nvCxnSpPr>
          <p:cNvPr id="64" name="Straight Arrow Connector 63"/>
          <p:cNvCxnSpPr>
            <a:endCxn id="63" idx="1"/>
          </p:cNvCxnSpPr>
          <p:nvPr/>
        </p:nvCxnSpPr>
        <p:spPr>
          <a:xfrm>
            <a:off x="7455439" y="4191421"/>
            <a:ext cx="26700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8552408" y="3626858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ebpf</a:t>
            </a:r>
            <a:endParaRPr lang="en-US" sz="2400" dirty="0" smtClean="0"/>
          </a:p>
          <a:p>
            <a:pPr algn="ctr"/>
            <a:r>
              <a:rPr lang="en-US" sz="2400" dirty="0" smtClean="0"/>
              <a:t>back-end</a:t>
            </a:r>
            <a:endParaRPr lang="en-US" sz="2400" dirty="0"/>
          </a:p>
        </p:txBody>
      </p:sp>
      <p:cxnSp>
        <p:nvCxnSpPr>
          <p:cNvPr id="69" name="Straight Arrow Connector 68"/>
          <p:cNvCxnSpPr>
            <a:stCxn id="63" idx="3"/>
            <a:endCxn id="68" idx="1"/>
          </p:cNvCxnSpPr>
          <p:nvPr/>
        </p:nvCxnSpPr>
        <p:spPr>
          <a:xfrm flipV="1">
            <a:off x="8110691" y="4168682"/>
            <a:ext cx="441717" cy="227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8552408" y="2429306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your</a:t>
            </a:r>
            <a:br>
              <a:rPr lang="en-US" sz="2400" dirty="0" smtClean="0"/>
            </a:br>
            <a:r>
              <a:rPr lang="en-US" sz="2400" dirty="0" smtClean="0"/>
              <a:t>own</a:t>
            </a:r>
            <a:br>
              <a:rPr lang="en-US" sz="2400" dirty="0" smtClean="0"/>
            </a:br>
            <a:r>
              <a:rPr lang="en-US" sz="2400" dirty="0" smtClean="0"/>
              <a:t>backend</a:t>
            </a:r>
            <a:endParaRPr lang="en-US" sz="2400" dirty="0"/>
          </a:p>
        </p:txBody>
      </p:sp>
      <p:cxnSp>
        <p:nvCxnSpPr>
          <p:cNvPr id="75" name="Straight Arrow Connector 74"/>
          <p:cNvCxnSpPr>
            <a:stCxn id="63" idx="3"/>
            <a:endCxn id="73" idx="1"/>
          </p:cNvCxnSpPr>
          <p:nvPr/>
        </p:nvCxnSpPr>
        <p:spPr>
          <a:xfrm flipV="1">
            <a:off x="8110691" y="2971130"/>
            <a:ext cx="441717" cy="12202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8" idx="3"/>
          </p:cNvCxnSpPr>
          <p:nvPr/>
        </p:nvCxnSpPr>
        <p:spPr>
          <a:xfrm flipV="1">
            <a:off x="10047439" y="4168681"/>
            <a:ext cx="48103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10047439" y="2971129"/>
            <a:ext cx="48103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7270639" y="2608868"/>
            <a:ext cx="1014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common</a:t>
            </a:r>
            <a:br>
              <a:rPr lang="en-US" dirty="0" smtClean="0"/>
            </a:br>
            <a:r>
              <a:rPr lang="en-US" dirty="0" smtClean="0"/>
              <a:t>IR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0547145" y="2647952"/>
            <a:ext cx="1507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target-specific</a:t>
            </a:r>
          </a:p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10547145" y="3978024"/>
            <a:ext cx="81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 code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552408" y="4860106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BMv2</a:t>
            </a:r>
          </a:p>
          <a:p>
            <a:pPr algn="ctr"/>
            <a:r>
              <a:rPr lang="en-US" sz="2400" dirty="0" smtClean="0"/>
              <a:t>back-end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 flipV="1">
            <a:off x="10047439" y="5401929"/>
            <a:ext cx="481037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547145" y="521127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JSON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63" idx="3"/>
            <a:endCxn id="31" idx="1"/>
          </p:cNvCxnSpPr>
          <p:nvPr/>
        </p:nvCxnSpPr>
        <p:spPr>
          <a:xfrm>
            <a:off x="8110691" y="4191421"/>
            <a:ext cx="441717" cy="12105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18" y="372874"/>
            <a:ext cx="10515600" cy="1325563"/>
          </a:xfrm>
        </p:spPr>
        <p:txBody>
          <a:bodyPr/>
          <a:lstStyle/>
          <a:p>
            <a:r>
              <a:rPr lang="en-US" dirty="0" smtClean="0"/>
              <a:t>Source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8574" y="0"/>
            <a:ext cx="9193426" cy="68580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p4c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build                     -- recommended place to build binary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p4include                 -- standard P4 files needed by the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compiler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v12test               -- empty back-end for testing P4 v1.2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front-end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ebpf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    -- extended Berkeley Packet Filters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back-end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bmv2                  -- behavioral model version 2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back-end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extensions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XXXX                  --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symlinks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to custom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back-ends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docs                      --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documentation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frontends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common                -- common front-end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utilities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p4v1                  -- P4 v1.0 front-end (placeholder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p4v1.2                -- P4 v1.2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front-end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          -- core internal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representation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lib                       -- common utilities (libp4toolkit.a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midend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      -- code that may be useful for writing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mid-ends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test                      --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code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unittests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-- unit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code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tools                     -- external programs used in the build/test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process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-generator          -- code for the IR C++ class hierarchy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generator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└──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testdata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    -- test inputs and reference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outputs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v1_2_errors           -- P4 v1.2 negative input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programs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v1_2_samples          -- P4 v1.2 input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programs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v1_2_errors_outputs   -- Expected outputs from v1.2 negative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tests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v1_2_samples_outputs  -- Expected outputs from v1.2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tests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v1_errors             -- P4 v1 negative input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programs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v1_samples_outputs    -- Expected outputs from v1 tests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v1_samples            -- P4 v1 input test programs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05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Compiler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4"/>
            <a:ext cx="10515600" cy="5421600"/>
          </a:xfrm>
        </p:spPr>
        <p:txBody>
          <a:bodyPr>
            <a:normAutofit/>
          </a:bodyPr>
          <a:lstStyle/>
          <a:p>
            <a:r>
              <a:rPr lang="en-US" dirty="0" smtClean="0"/>
              <a:t>Support current and future versions of P4</a:t>
            </a:r>
          </a:p>
          <a:p>
            <a:r>
              <a:rPr lang="en-US" dirty="0" smtClean="0"/>
              <a:t>Support multiple back-ends</a:t>
            </a:r>
          </a:p>
          <a:p>
            <a:pPr lvl="1"/>
            <a:r>
              <a:rPr lang="en-US" dirty="0" smtClean="0"/>
              <a:t>Generate code for ASICs and other targets</a:t>
            </a:r>
          </a:p>
          <a:p>
            <a:r>
              <a:rPr lang="en-US" dirty="0" smtClean="0"/>
              <a:t>Provide support for other tools (debuggers, IDEs, control-plane, etc.)</a:t>
            </a:r>
          </a:p>
          <a:p>
            <a:r>
              <a:rPr lang="en-US" dirty="0" smtClean="0"/>
              <a:t>O</a:t>
            </a:r>
            <a:r>
              <a:rPr lang="en-US" dirty="0" smtClean="0"/>
              <a:t>pen-source front-end</a:t>
            </a:r>
            <a:endParaRPr lang="en-US" dirty="0" smtClean="0"/>
          </a:p>
          <a:p>
            <a:r>
              <a:rPr lang="en-US" dirty="0" smtClean="0"/>
              <a:t>Extensible architecture (easy to add new passes and optimizations)</a:t>
            </a:r>
          </a:p>
          <a:p>
            <a:r>
              <a:rPr lang="en-US" dirty="0" smtClean="0"/>
              <a:t>Use modern compiler techniques </a:t>
            </a:r>
            <a:br>
              <a:rPr lang="en-US" dirty="0" smtClean="0"/>
            </a:br>
            <a:r>
              <a:rPr lang="en-US" dirty="0" smtClean="0"/>
              <a:t>(immutable IR, visitor patterns, strong type checking, etc.)</a:t>
            </a:r>
          </a:p>
          <a:p>
            <a:r>
              <a:rPr lang="en-US" dirty="0" smtClean="0"/>
              <a:t>Comprehensive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007" y="0"/>
            <a:ext cx="3109993" cy="206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1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028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Makefiles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04" y="1204856"/>
            <a:ext cx="12027049" cy="5497158"/>
          </a:xfrm>
        </p:spPr>
        <p:txBody>
          <a:bodyPr>
            <a:normAutofit fontScale="77500" lnSpcReduction="20000"/>
          </a:bodyPr>
          <a:lstStyle/>
          <a:p>
            <a:r>
              <a:rPr lang="en-US" sz="3800" dirty="0" smtClean="0"/>
              <a:t>Using GNU </a:t>
            </a:r>
            <a:r>
              <a:rPr lang="en-US" sz="3800" dirty="0" err="1" smtClean="0"/>
              <a:t>autotools</a:t>
            </a:r>
            <a:r>
              <a:rPr lang="en-US" sz="3800" dirty="0" smtClean="0"/>
              <a:t>/</a:t>
            </a:r>
            <a:r>
              <a:rPr lang="en-US" sz="3800" dirty="0" err="1" smtClean="0"/>
              <a:t>automake</a:t>
            </a:r>
            <a:endParaRPr lang="en-US" sz="3800" dirty="0" smtClean="0"/>
          </a:p>
          <a:p>
            <a:r>
              <a:rPr lang="en-US" sz="3800" dirty="0" smtClean="0"/>
              <a:t>We are not using recursive </a:t>
            </a:r>
            <a:r>
              <a:rPr lang="en-US" sz="3800" dirty="0" err="1"/>
              <a:t>M</a:t>
            </a:r>
            <a:r>
              <a:rPr lang="en-US" sz="3800" dirty="0" err="1" smtClean="0"/>
              <a:t>akefiles</a:t>
            </a:r>
            <a:endParaRPr lang="en-US" sz="3800" dirty="0" smtClean="0"/>
          </a:p>
          <a:p>
            <a:pPr lvl="1"/>
            <a:r>
              <a:rPr lang="en-US" sz="2900" dirty="0" smtClean="0"/>
              <a:t>It’s just a big </a:t>
            </a:r>
            <a:r>
              <a:rPr lang="en-US" sz="2900" dirty="0" err="1"/>
              <a:t>M</a:t>
            </a:r>
            <a:r>
              <a:rPr lang="en-US" sz="2900" dirty="0" err="1" smtClean="0"/>
              <a:t>akefile</a:t>
            </a:r>
            <a:r>
              <a:rPr lang="en-US" sz="2900" dirty="0" smtClean="0"/>
              <a:t> broken into pieces</a:t>
            </a:r>
          </a:p>
          <a:p>
            <a:pPr lvl="1"/>
            <a:r>
              <a:rPr lang="en-US" sz="2900" dirty="0" smtClean="0"/>
              <a:t>That’s why all paths are relative to $(</a:t>
            </a:r>
            <a:r>
              <a:rPr lang="en-US" sz="2900" dirty="0" err="1" smtClean="0"/>
              <a:t>srcdir</a:t>
            </a:r>
            <a:r>
              <a:rPr lang="en-US" sz="2900" dirty="0" smtClean="0"/>
              <a:t>)</a:t>
            </a:r>
          </a:p>
          <a:p>
            <a:r>
              <a:rPr lang="en-US" sz="3800" dirty="0"/>
              <a:t>The </a:t>
            </a:r>
            <a:r>
              <a:rPr lang="en-US" sz="3800" dirty="0" err="1"/>
              <a:t>makefiles</a:t>
            </a:r>
            <a:r>
              <a:rPr lang="en-US" sz="3800" dirty="0"/>
              <a:t> </a:t>
            </a:r>
            <a:r>
              <a:rPr lang="en-US" sz="3800" dirty="0" smtClean="0"/>
              <a:t>for human consumption are </a:t>
            </a:r>
            <a:r>
              <a:rPr lang="en-US" sz="3800" dirty="0"/>
              <a:t>all called </a:t>
            </a:r>
            <a:r>
              <a:rPr lang="en-US" sz="3800" dirty="0" err="1" smtClean="0"/>
              <a:t>Makefile.am</a:t>
            </a:r>
            <a:endParaRPr lang="en-US" sz="3800" dirty="0" smtClean="0"/>
          </a:p>
          <a:p>
            <a:r>
              <a:rPr lang="en-US" sz="3800" dirty="0" smtClean="0"/>
              <a:t>Some parts of the </a:t>
            </a:r>
            <a:r>
              <a:rPr lang="en-US" sz="3800" dirty="0" err="1" smtClean="0"/>
              <a:t>makefile</a:t>
            </a:r>
            <a:r>
              <a:rPr lang="en-US" sz="3800" dirty="0" smtClean="0"/>
              <a:t> are generated automatically</a:t>
            </a:r>
          </a:p>
          <a:p>
            <a:pPr lvl="1"/>
            <a:r>
              <a:rPr lang="en-US" sz="2900" dirty="0" smtClean="0"/>
              <a:t>For testing purposes, a script generates a line for each test to run</a:t>
            </a:r>
          </a:p>
          <a:p>
            <a:pPr lvl="1"/>
            <a:r>
              <a:rPr lang="en-US" sz="2900" dirty="0" smtClean="0"/>
              <a:t>The gen-</a:t>
            </a:r>
            <a:r>
              <a:rPr lang="en-US" sz="2900" dirty="0" err="1" smtClean="0"/>
              <a:t>tests.py</a:t>
            </a:r>
            <a:r>
              <a:rPr lang="en-US" sz="2900" dirty="0" smtClean="0"/>
              <a:t> script generates a </a:t>
            </a:r>
            <a:r>
              <a:rPr lang="en-US" sz="2900" dirty="0" err="1" smtClean="0"/>
              <a:t>makefile</a:t>
            </a:r>
            <a:endParaRPr lang="en-US" sz="2900" dirty="0" smtClean="0"/>
          </a:p>
          <a:p>
            <a:pPr lvl="1"/>
            <a:r>
              <a:rPr lang="en-US" sz="2900" dirty="0" smtClean="0"/>
              <a:t>See the example below</a:t>
            </a:r>
          </a:p>
          <a:p>
            <a:pPr lvl="1"/>
            <a:r>
              <a:rPr lang="en-US" sz="2900" dirty="0" smtClean="0"/>
              <a:t>This will generate one TESTS line for each file that matches $(</a:t>
            </a:r>
            <a:r>
              <a:rPr lang="en-US" sz="2900" dirty="0" err="1" smtClean="0"/>
              <a:t>srcdir</a:t>
            </a:r>
            <a:r>
              <a:rPr lang="en-US" sz="2900" dirty="0" smtClean="0"/>
              <a:t>)/</a:t>
            </a:r>
            <a:r>
              <a:rPr lang="en-US" sz="2900" dirty="0" err="1" smtClean="0"/>
              <a:t>testdata</a:t>
            </a:r>
            <a:r>
              <a:rPr lang="en-US" sz="2900" dirty="0" smtClean="0"/>
              <a:t>/v1_2_samples/*.p4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include 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)/v12tests.am		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	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)/v12tests.am: 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testdata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/v1_2_samples/*.p4 	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@$(GENTESTS)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 v12 $(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/v12test/run-v12-sample.py $^ &gt;$@	</a:t>
            </a:r>
          </a:p>
          <a:p>
            <a:pPr lvl="1"/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264" y="631265"/>
            <a:ext cx="2054411" cy="201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11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step is to create the </a:t>
            </a:r>
            <a:r>
              <a:rPr lang="en-US" dirty="0" err="1" smtClean="0"/>
              <a:t>toplevel</a:t>
            </a:r>
            <a:r>
              <a:rPr lang="en-US" dirty="0" smtClean="0"/>
              <a:t> </a:t>
            </a:r>
            <a:r>
              <a:rPr lang="en-US" dirty="0" err="1" smtClean="0"/>
              <a:t>Makefile.am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(input to </a:t>
            </a:r>
            <a:r>
              <a:rPr lang="en-US" dirty="0" err="1" smtClean="0"/>
              <a:t>autotools</a:t>
            </a:r>
            <a:r>
              <a:rPr lang="en-US" dirty="0" smtClean="0"/>
              <a:t> to generate the real </a:t>
            </a:r>
            <a:r>
              <a:rPr lang="en-US" dirty="0" err="1" smtClean="0"/>
              <a:t>Makefile</a:t>
            </a:r>
            <a:r>
              <a:rPr lang="en-US" dirty="0" smtClean="0"/>
              <a:t>)</a:t>
            </a:r>
          </a:p>
          <a:p>
            <a:r>
              <a:rPr lang="en-US" dirty="0" smtClean="0"/>
              <a:t>Created by a script called create-</a:t>
            </a:r>
            <a:r>
              <a:rPr lang="en-US" dirty="0" err="1" smtClean="0"/>
              <a:t>makefile.am.sh</a:t>
            </a:r>
            <a:r>
              <a:rPr lang="en-US" dirty="0" smtClean="0"/>
              <a:t> from</a:t>
            </a:r>
          </a:p>
          <a:p>
            <a:pPr lvl="1"/>
            <a:r>
              <a:rPr lang="en-US" dirty="0" err="1" smtClean="0"/>
              <a:t>toplevel</a:t>
            </a:r>
            <a:r>
              <a:rPr lang="en-US" dirty="0" smtClean="0"/>
              <a:t> skeleton pre-</a:t>
            </a:r>
            <a:r>
              <a:rPr lang="en-US" dirty="0" err="1" smtClean="0"/>
              <a:t>Makefile.am</a:t>
            </a:r>
            <a:endParaRPr lang="en-US" dirty="0" smtClean="0"/>
          </a:p>
          <a:p>
            <a:pPr lvl="1"/>
            <a:r>
              <a:rPr lang="en-US" dirty="0" smtClean="0"/>
              <a:t>all </a:t>
            </a:r>
            <a:r>
              <a:rPr lang="en-US" dirty="0" err="1" smtClean="0"/>
              <a:t>Makefile.am</a:t>
            </a:r>
            <a:r>
              <a:rPr lang="en-US" dirty="0" smtClean="0"/>
              <a:t> found in </a:t>
            </a:r>
            <a:r>
              <a:rPr lang="en-US" dirty="0" err="1" smtClean="0"/>
              <a:t>backends</a:t>
            </a:r>
            <a:r>
              <a:rPr lang="en-US" dirty="0" smtClean="0"/>
              <a:t>/* and extensions/*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654130" y="2727582"/>
            <a:ext cx="3416362" cy="383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4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158" y="100853"/>
            <a:ext cx="10515600" cy="922149"/>
          </a:xfrm>
        </p:spPr>
        <p:txBody>
          <a:bodyPr/>
          <a:lstStyle/>
          <a:p>
            <a:r>
              <a:rPr lang="en-US" dirty="0" err="1" smtClean="0"/>
              <a:t>Makefile.am</a:t>
            </a:r>
            <a:r>
              <a:rPr lang="en-US" dirty="0" smtClean="0"/>
              <a:t> top-level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25" y="1130579"/>
            <a:ext cx="11724467" cy="564913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Variables that are appended to in sub-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Makefiles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Please use += to add values to these variables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The first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6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are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standard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automake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variables	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CLEANFILES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  # Files to remove on clean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bin_PROGRAMS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# Binaries built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noinst_LIBRARIES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# Static libraries built 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BUILT_SOURCES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# Generated source files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TESTS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       # Tests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execute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XFAIL_TESTS =                  # Tests that are supposed to fail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cpplint_FILES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# Files that should be passed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ir_DEF_FILES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# Files that generate the IR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ir_SOURCES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  # Other files that contribute to the IR	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lib/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tools/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-generator/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frontends/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$(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midend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 Include here back-end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makefiles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Backend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makefiles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must come after front-end and IR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files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/v12test/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ebpf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Makefile.am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31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files in docs/ folder for coding standards</a:t>
            </a:r>
          </a:p>
          <a:p>
            <a:r>
              <a:rPr lang="en-US" dirty="0" smtClean="0"/>
              <a:t>Modified Google C++ coding guidelines</a:t>
            </a:r>
          </a:p>
          <a:p>
            <a:r>
              <a:rPr lang="en-US" dirty="0" smtClean="0"/>
              <a:t>Use Google’s </a:t>
            </a:r>
            <a:r>
              <a:rPr lang="en-US" dirty="0" err="1" smtClean="0"/>
              <a:t>cpplint.py</a:t>
            </a:r>
            <a:r>
              <a:rPr lang="en-US" dirty="0" smtClean="0"/>
              <a:t> with our customized rules (in tools/)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will report all errors</a:t>
            </a:r>
          </a:p>
          <a:p>
            <a:r>
              <a:rPr lang="en-US" dirty="0" smtClean="0"/>
              <a:t>To inhibit an error you can use // NOLINT</a:t>
            </a:r>
          </a:p>
          <a:p>
            <a:pPr lvl="1"/>
            <a:r>
              <a:rPr lang="en-US" dirty="0" smtClean="0"/>
              <a:t>But don’t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733" y="317130"/>
            <a:ext cx="1490133" cy="1192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891866" y="566051"/>
            <a:ext cx="1490133" cy="11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4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and Visitors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ir</a:t>
            </a:r>
            <a:r>
              <a:rPr lang="en-US" dirty="0" smtClean="0"/>
              <a:t>/</a:t>
            </a:r>
            <a:r>
              <a:rPr lang="en-US" dirty="0" err="1" smtClean="0"/>
              <a:t>ir.h</a:t>
            </a:r>
            <a:r>
              <a:rPr lang="en-US" dirty="0" smtClean="0"/>
              <a:t> and </a:t>
            </a:r>
            <a:r>
              <a:rPr lang="en-US" dirty="0" err="1" smtClean="0"/>
              <a:t>ir</a:t>
            </a:r>
            <a:r>
              <a:rPr lang="en-US" dirty="0" smtClean="0"/>
              <a:t>/</a:t>
            </a:r>
            <a:r>
              <a:rPr lang="en-US" dirty="0" err="1" smtClean="0"/>
              <a:t>visitor.h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822" y="2396640"/>
            <a:ext cx="2261582" cy="34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1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Representation (IR)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816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Immutable</a:t>
            </a:r>
          </a:p>
          <a:p>
            <a:pPr lvl="1"/>
            <a:r>
              <a:rPr lang="en-US" dirty="0" smtClean="0"/>
              <a:t>Can share IR objects safely</a:t>
            </a:r>
          </a:p>
          <a:p>
            <a:pPr lvl="1"/>
            <a:r>
              <a:rPr lang="en-US" dirty="0" smtClean="0"/>
              <a:t>Even in a multi-threaded environment</a:t>
            </a:r>
          </a:p>
          <a:p>
            <a:pPr lvl="1"/>
            <a:r>
              <a:rPr lang="en-US" dirty="0" smtClean="0"/>
              <a:t>You cannot corrupt someone else’s state</a:t>
            </a:r>
          </a:p>
          <a:p>
            <a:r>
              <a:rPr lang="en-US" dirty="0" smtClean="0"/>
              <a:t>Strongly-typed (hard to build incorrect programs)</a:t>
            </a:r>
          </a:p>
          <a:p>
            <a:r>
              <a:rPr lang="en-US" dirty="0" smtClean="0"/>
              <a:t>DAG structure</a:t>
            </a:r>
          </a:p>
          <a:p>
            <a:pPr lvl="1"/>
            <a:r>
              <a:rPr lang="en-US" dirty="0" smtClean="0"/>
              <a:t>No parent pointers</a:t>
            </a:r>
          </a:p>
          <a:p>
            <a:pPr lvl="1"/>
            <a:r>
              <a:rPr lang="en-US" dirty="0" smtClean="0"/>
              <a:t>No cross-references</a:t>
            </a:r>
          </a:p>
          <a:p>
            <a:pPr lvl="1"/>
            <a:r>
              <a:rPr lang="en-US" dirty="0" smtClean="0"/>
              <a:t>IR sub-</a:t>
            </a:r>
            <a:r>
              <a:rPr lang="en-US" dirty="0" err="1" smtClean="0"/>
              <a:t>dags</a:t>
            </a:r>
            <a:r>
              <a:rPr lang="en-US" dirty="0" smtClean="0"/>
              <a:t> can be reused</a:t>
            </a:r>
          </a:p>
          <a:p>
            <a:r>
              <a:rPr lang="en-US" dirty="0" smtClean="0"/>
              <a:t>Manipulated exclusively by visitors</a:t>
            </a:r>
          </a:p>
          <a:p>
            <a:r>
              <a:rPr lang="en-US" dirty="0" smtClean="0"/>
              <a:t>IR class hierarchy is extensible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408925" y="2623848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966908" y="3434929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060859" y="4189506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9798392" y="3106448"/>
            <a:ext cx="651934" cy="1083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 flipH="1">
            <a:off x="9356375" y="3106448"/>
            <a:ext cx="442017" cy="3284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9356375" y="3917529"/>
            <a:ext cx="1093951" cy="2719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 flipH="1">
            <a:off x="8966909" y="3917529"/>
            <a:ext cx="389466" cy="6234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914387" y="4881519"/>
            <a:ext cx="169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shared sub-DAG</a:t>
            </a:r>
            <a:endParaRPr lang="en-US"/>
          </a:p>
        </p:txBody>
      </p: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10309844" y="4672106"/>
            <a:ext cx="140482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>
            <a:off x="10450326" y="4672106"/>
            <a:ext cx="190500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8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37565"/>
            <a:ext cx="8229600" cy="4914539"/>
          </a:xfrm>
        </p:spPr>
        <p:txBody>
          <a:bodyPr>
            <a:norm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Visitor_pattern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“In object-oriented programming and software engineering, the visitor design pattern is a way of separating an algorithm from an object structure on which it operates. A practical result of this separation is the ability to add new operations to existing object structures without modifying those structures.”</a:t>
            </a:r>
          </a:p>
          <a:p>
            <a:pPr marL="457200" indent="-457200"/>
            <a:r>
              <a:rPr lang="en-US" dirty="0" smtClean="0"/>
              <a:t>“Structure” = IR</a:t>
            </a:r>
          </a:p>
          <a:p>
            <a:pPr marL="457200" indent="-457200"/>
            <a:r>
              <a:rPr lang="en-US" dirty="0" smtClean="0"/>
              <a:t>“Algorithms” = program manipulations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464" y="3884432"/>
            <a:ext cx="2163991" cy="20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4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kinds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151717"/>
              </p:ext>
            </p:extLst>
          </p:nvPr>
        </p:nvGraphicFramePr>
        <p:xfrm>
          <a:off x="1206990" y="1690688"/>
          <a:ext cx="9778020" cy="4546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287"/>
                <a:gridCol w="7840733"/>
              </a:tblGrid>
              <a:tr h="447898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Description</a:t>
                      </a:r>
                      <a:endParaRPr lang="en-US" sz="2000" dirty="0"/>
                    </a:p>
                  </a:txBody>
                  <a:tcPr/>
                </a:tc>
              </a:tr>
              <a:tr h="773086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Inspector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simplified visitor that does not modify any nodes, just collects information.</a:t>
                      </a:r>
                      <a:endParaRPr lang="en-US" sz="2000" dirty="0"/>
                    </a:p>
                  </a:txBody>
                  <a:tcPr/>
                </a:tc>
              </a:tr>
              <a:tr h="773086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Modifier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simplified visitor that does not change the tree/dag structure, but may “modify” nodes in place.</a:t>
                      </a:r>
                      <a:endParaRPr lang="en-US" sz="2000" dirty="0"/>
                    </a:p>
                  </a:txBody>
                  <a:tcPr/>
                </a:tc>
              </a:tr>
              <a:tr h="773086">
                <a:tc>
                  <a:txBody>
                    <a:bodyPr/>
                    <a:lstStyle/>
                    <a:p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Transform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full transformation visitor 	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</a:tr>
              <a:tr h="977515">
                <a:tc>
                  <a:txBody>
                    <a:bodyPr/>
                    <a:lstStyle/>
                    <a:p>
                      <a:r>
                        <a:rPr lang="en-US" sz="2000" b="0" dirty="0" err="1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PassManager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combines several visitors, run in a sequence,</a:t>
                      </a:r>
                      <a:r>
                        <a:rPr lang="en-US" sz="2000" b="0" baseline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 manages backtracking</a:t>
                      </a:r>
                      <a:endParaRPr lang="en-US" sz="2000" b="0" dirty="0" smtClean="0">
                        <a:solidFill>
                          <a:srgbClr val="262626"/>
                        </a:solidFill>
                        <a:latin typeface="HelveticaNeue" charset="0"/>
                      </a:endParaRPr>
                    </a:p>
                    <a:p>
                      <a:endParaRPr lang="en-US" sz="2000" dirty="0"/>
                    </a:p>
                  </a:txBody>
                  <a:tcPr/>
                </a:tc>
              </a:tr>
              <a:tr h="773086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RepeatedPass</a:t>
                      </a:r>
                      <a:endParaRPr lang="en-US" sz="20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repeats</a:t>
                      </a:r>
                      <a:r>
                        <a:rPr lang="en-US" sz="2000" baseline="0" dirty="0" smtClean="0"/>
                        <a:t> a sequence of visitors 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48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Top-level visitor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node;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IR::Visitor v1, v2;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intermediate = node-&gt;apply(v1);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final = intermediate-&gt;apply(v2);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Visitors can be chained.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877" y="92990"/>
            <a:ext cx="2945975" cy="294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6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/>
        </p:nvSpPr>
        <p:spPr>
          <a:xfrm>
            <a:off x="6809186" y="2492288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8178165" y="4603338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4766096" y="4444024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732" y="257462"/>
            <a:ext cx="8229600" cy="1143000"/>
          </a:xfrm>
        </p:spPr>
        <p:txBody>
          <a:bodyPr/>
          <a:lstStyle/>
          <a:p>
            <a:r>
              <a:rPr lang="en-US" smtClean="0"/>
              <a:t>IR rewriting using visitors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524000" y="2349342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74134" y="1720541"/>
            <a:ext cx="2097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Input DAG</a:t>
            </a:r>
          </a:p>
        </p:txBody>
      </p:sp>
      <p:sp>
        <p:nvSpPr>
          <p:cNvPr id="6" name="Oval 5"/>
          <p:cNvSpPr/>
          <p:nvPr/>
        </p:nvSpPr>
        <p:spPr>
          <a:xfrm>
            <a:off x="3183334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272" y="5781558"/>
            <a:ext cx="1633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Modified DAG</a:t>
            </a:r>
          </a:p>
        </p:txBody>
      </p:sp>
      <p:cxnSp>
        <p:nvCxnSpPr>
          <p:cNvPr id="8" name="Straight Arrow Connector 7"/>
          <p:cNvCxnSpPr>
            <a:stCxn id="7" idx="0"/>
            <a:endCxn id="30" idx="3"/>
          </p:cNvCxnSpPr>
          <p:nvPr/>
        </p:nvCxnSpPr>
        <p:spPr>
          <a:xfrm flipV="1">
            <a:off x="2845099" y="5375712"/>
            <a:ext cx="446923" cy="40584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5593385" y="2989534"/>
            <a:ext cx="858055" cy="10984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468520" y="439164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663013" y="5901978"/>
            <a:ext cx="127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Dead code</a:t>
            </a:r>
          </a:p>
        </p:txBody>
      </p:sp>
      <p:cxnSp>
        <p:nvCxnSpPr>
          <p:cNvPr id="18" name="Straight Arrow Connector 17"/>
          <p:cNvCxnSpPr>
            <a:stCxn id="17" idx="1"/>
            <a:endCxn id="47" idx="5"/>
          </p:cNvCxnSpPr>
          <p:nvPr/>
        </p:nvCxnSpPr>
        <p:spPr>
          <a:xfrm flipH="1">
            <a:off x="7651397" y="6102033"/>
            <a:ext cx="10116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39200" y="4006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382000" y="3625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686800" y="3244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458200" y="2786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29600" y="2405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063395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3606642" y="4150030"/>
            <a:ext cx="1269921" cy="4684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2878377" y="4477537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4291" y="5924504"/>
            <a:ext cx="116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New DAG</a:t>
            </a:r>
          </a:p>
        </p:txBody>
      </p:sp>
      <p:cxnSp>
        <p:nvCxnSpPr>
          <p:cNvPr id="38" name="Straight Arrow Connector 37"/>
          <p:cNvCxnSpPr>
            <a:endCxn id="29" idx="3"/>
          </p:cNvCxnSpPr>
          <p:nvPr/>
        </p:nvCxnSpPr>
        <p:spPr>
          <a:xfrm flipH="1" flipV="1">
            <a:off x="5179741" y="5342198"/>
            <a:ext cx="206219" cy="43936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7030931" y="5652946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022331" y="1700660"/>
            <a:ext cx="2435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Output DAG</a:t>
            </a:r>
          </a:p>
        </p:txBody>
      </p:sp>
      <p:cxnSp>
        <p:nvCxnSpPr>
          <p:cNvPr id="51" name="Straight Arrow Connector 50"/>
          <p:cNvCxnSpPr>
            <a:stCxn id="21" idx="3"/>
            <a:endCxn id="16" idx="7"/>
          </p:cNvCxnSpPr>
          <p:nvPr/>
        </p:nvCxnSpPr>
        <p:spPr>
          <a:xfrm flipH="1">
            <a:off x="8676900" y="4201442"/>
            <a:ext cx="198052" cy="2237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5"/>
            <a:endCxn id="21" idx="1"/>
          </p:cNvCxnSpPr>
          <p:nvPr/>
        </p:nvCxnSpPr>
        <p:spPr>
          <a:xfrm>
            <a:off x="8590380" y="3820441"/>
            <a:ext cx="2845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3" idx="3"/>
            <a:endCxn id="22" idx="7"/>
          </p:cNvCxnSpPr>
          <p:nvPr/>
        </p:nvCxnSpPr>
        <p:spPr>
          <a:xfrm flipH="1">
            <a:off x="8590380" y="3439441"/>
            <a:ext cx="1321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4" idx="5"/>
            <a:endCxn id="23" idx="0"/>
          </p:cNvCxnSpPr>
          <p:nvPr/>
        </p:nvCxnSpPr>
        <p:spPr>
          <a:xfrm>
            <a:off x="8666580" y="2982242"/>
            <a:ext cx="142286" cy="2618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5"/>
            <a:endCxn id="24" idx="0"/>
          </p:cNvCxnSpPr>
          <p:nvPr/>
        </p:nvCxnSpPr>
        <p:spPr>
          <a:xfrm>
            <a:off x="8437980" y="2601242"/>
            <a:ext cx="142286" cy="1856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02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the box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6864" y="0"/>
            <a:ext cx="3295135" cy="322923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325564"/>
            <a:ext cx="10515600" cy="5421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Compiler source code (C++)</a:t>
            </a:r>
          </a:p>
          <a:p>
            <a:pPr lvl="1"/>
            <a:r>
              <a:rPr lang="en-US" dirty="0" smtClean="0"/>
              <a:t>alpha quality release only</a:t>
            </a:r>
            <a:endParaRPr lang="en-US" dirty="0"/>
          </a:p>
          <a:p>
            <a:r>
              <a:rPr lang="en-US" dirty="0" smtClean="0"/>
              <a:t>Two front-ends</a:t>
            </a:r>
          </a:p>
          <a:p>
            <a:pPr lvl="1"/>
            <a:r>
              <a:rPr lang="en-US" dirty="0" smtClean="0"/>
              <a:t>P4 v1.0/v1.1</a:t>
            </a:r>
          </a:p>
          <a:p>
            <a:pPr lvl="1"/>
            <a:r>
              <a:rPr lang="en-US" dirty="0" smtClean="0"/>
              <a:t>P4 v1.2</a:t>
            </a:r>
          </a:p>
          <a:p>
            <a:r>
              <a:rPr lang="en-US" dirty="0" smtClean="0"/>
              <a:t>Converter P4 v1.0 / v1.1 =&gt; P4 v1.2</a:t>
            </a:r>
          </a:p>
          <a:p>
            <a:r>
              <a:rPr lang="en-US" dirty="0" smtClean="0"/>
              <a:t>Three back-end prototypes</a:t>
            </a:r>
          </a:p>
          <a:p>
            <a:pPr lvl="1"/>
            <a:r>
              <a:rPr lang="en-US" dirty="0" err="1" smtClean="0"/>
              <a:t>eBPF</a:t>
            </a:r>
            <a:r>
              <a:rPr lang="en-US" dirty="0" smtClean="0"/>
              <a:t> =&gt; generates C code that can be compiled to extended Berkeley Packet Filters programs</a:t>
            </a:r>
          </a:p>
          <a:p>
            <a:pPr lvl="1"/>
            <a:r>
              <a:rPr lang="en-US" dirty="0" smtClean="0"/>
              <a:t>bmv2 =&gt; generates JSON files that can be used to drive the network simulator BMv2 (behavioral model version 2)</a:t>
            </a:r>
          </a:p>
          <a:p>
            <a:pPr lvl="1"/>
            <a:r>
              <a:rPr lang="en-US" dirty="0" smtClean="0"/>
              <a:t>v12test =&gt; fake test back-end</a:t>
            </a:r>
          </a:p>
          <a:p>
            <a:r>
              <a:rPr lang="en-US" dirty="0" smtClean="0"/>
              <a:t>P4 v1.2 spec</a:t>
            </a:r>
            <a:r>
              <a:rPr lang="en-US" dirty="0"/>
              <a:t> </a:t>
            </a:r>
            <a:r>
              <a:rPr lang="en-US" dirty="0" smtClean="0"/>
              <a:t>and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435454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752"/>
            <a:ext cx="10515600" cy="1142399"/>
          </a:xfrm>
        </p:spPr>
        <p:txBody>
          <a:bodyPr/>
          <a:lstStyle/>
          <a:p>
            <a:r>
              <a:rPr lang="en-US" dirty="0" smtClean="0"/>
              <a:t>Front-end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5719"/>
            <a:ext cx="10515600" cy="523430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~138 classes</a:t>
            </a:r>
          </a:p>
          <a:p>
            <a:r>
              <a:rPr lang="en-US" dirty="0" smtClean="0"/>
              <a:t>A mix of P4 v1.0 and P4 v1.2</a:t>
            </a:r>
          </a:p>
          <a:p>
            <a:r>
              <a:rPr lang="en-US" dirty="0" smtClean="0"/>
              <a:t>Some classes in common to v1.0 and v1.2, but few</a:t>
            </a:r>
          </a:p>
          <a:p>
            <a:r>
              <a:rPr lang="en-US" dirty="0" smtClean="0"/>
              <a:t>Java-like inheritance</a:t>
            </a:r>
          </a:p>
          <a:p>
            <a:pPr lvl="1"/>
            <a:r>
              <a:rPr lang="en-US" dirty="0" err="1" smtClean="0"/>
              <a:t>INode</a:t>
            </a:r>
            <a:r>
              <a:rPr lang="en-US" dirty="0" smtClean="0"/>
              <a:t> base virtual class</a:t>
            </a:r>
          </a:p>
          <a:p>
            <a:pPr lvl="1"/>
            <a:r>
              <a:rPr lang="en-US" dirty="0" smtClean="0"/>
              <a:t>All IR classes descend from Node (</a:t>
            </a:r>
            <a:r>
              <a:rPr lang="en-US" dirty="0" err="1" smtClean="0"/>
              <a:t>node.cpp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Some nodes may implement multiple interfaces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IDeclaration</a:t>
            </a:r>
            <a:r>
              <a:rPr lang="en-US" dirty="0" smtClean="0"/>
              <a:t> and </a:t>
            </a:r>
            <a:r>
              <a:rPr lang="en-US" dirty="0" err="1" smtClean="0"/>
              <a:t>INamespace</a:t>
            </a:r>
            <a:endParaRPr lang="en-US" dirty="0" smtClean="0"/>
          </a:p>
          <a:p>
            <a:r>
              <a:rPr lang="en-US" dirty="0" smtClean="0"/>
              <a:t>Core abstract classes</a:t>
            </a:r>
          </a:p>
          <a:p>
            <a:pPr lvl="1"/>
            <a:r>
              <a:rPr lang="en-US" dirty="0" smtClean="0"/>
              <a:t>Expression – base class for all expressions</a:t>
            </a:r>
          </a:p>
          <a:p>
            <a:pPr lvl="1"/>
            <a:r>
              <a:rPr lang="en-US" dirty="0" smtClean="0"/>
              <a:t>Type – base class for all types</a:t>
            </a:r>
          </a:p>
          <a:p>
            <a:pPr lvl="1"/>
            <a:r>
              <a:rPr lang="en-US" dirty="0" smtClean="0"/>
              <a:t>Statement – base class for all statements</a:t>
            </a:r>
          </a:p>
          <a:p>
            <a:pPr lvl="1"/>
            <a:r>
              <a:rPr lang="en-US" dirty="0" smtClean="0"/>
              <a:t>Declaration – base class for many declarations</a:t>
            </a:r>
          </a:p>
          <a:p>
            <a:pPr lvl="1"/>
            <a:r>
              <a:rPr lang="en-US" dirty="0" err="1" smtClean="0"/>
              <a:t>Type_Declaration</a:t>
            </a:r>
            <a:r>
              <a:rPr lang="en-US" dirty="0" smtClean="0"/>
              <a:t> – base class for declarations that are also types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0" y="77591"/>
            <a:ext cx="3467100" cy="259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914"/>
            <a:ext cx="10515600" cy="701675"/>
          </a:xfrm>
        </p:spPr>
        <p:txBody>
          <a:bodyPr/>
          <a:lstStyle/>
          <a:p>
            <a:r>
              <a:rPr lang="en-US" dirty="0" smtClean="0"/>
              <a:t>IR definition files = Java-like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abstract Expression { …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abstract </a:t>
            </a:r>
            <a:r>
              <a:rPr lang="en-US" dirty="0"/>
              <a:t>Statement : </a:t>
            </a:r>
            <a:r>
              <a:rPr lang="en-US" dirty="0" err="1"/>
              <a:t>StatOrDecl</a:t>
            </a:r>
            <a:r>
              <a:rPr lang="en-US" dirty="0"/>
              <a:t> </a:t>
            </a:r>
            <a:r>
              <a:rPr lang="en-US" dirty="0" smtClean="0"/>
              <a:t>{}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class </a:t>
            </a:r>
            <a:r>
              <a:rPr lang="en-US" dirty="0" err="1"/>
              <a:t>AssignmentStatement</a:t>
            </a:r>
            <a:r>
              <a:rPr lang="en-US" dirty="0"/>
              <a:t> : Statement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Expression left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Expression 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dbprint</a:t>
            </a:r>
            <a:r>
              <a:rPr lang="en-US" dirty="0"/>
              <a:t>{ out &lt;&lt; left &lt;&lt; " = " &lt;&lt; right;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39125" y="4667250"/>
            <a:ext cx="92365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IR fields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476750" y="1918216"/>
            <a:ext cx="3990976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67725" y="1733550"/>
            <a:ext cx="15769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Class hierarchy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>
            <a:off x="5924550" y="1918216"/>
            <a:ext cx="2543175" cy="11845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</p:cNvCxnSpPr>
          <p:nvPr/>
        </p:nvCxnSpPr>
        <p:spPr>
          <a:xfrm flipH="1">
            <a:off x="6572250" y="1918216"/>
            <a:ext cx="1895475" cy="19965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1"/>
          </p:cNvCxnSpPr>
          <p:nvPr/>
        </p:nvCxnSpPr>
        <p:spPr>
          <a:xfrm flipH="1" flipV="1">
            <a:off x="3790950" y="4667250"/>
            <a:ext cx="4448175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86750" y="5305425"/>
            <a:ext cx="20394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standard IR method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2" idx="1"/>
          </p:cNvCxnSpPr>
          <p:nvPr/>
        </p:nvCxnSpPr>
        <p:spPr>
          <a:xfrm flipH="1" flipV="1">
            <a:off x="6696075" y="5305425"/>
            <a:ext cx="1590675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4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IR Generated C++ code (fragment)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854" y="739890"/>
            <a:ext cx="9322182" cy="60293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AssignmentStatement</a:t>
            </a:r>
            <a:r>
              <a:rPr lang="en-US" dirty="0"/>
              <a:t> : public Statement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public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Expression* left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Expression* 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dbprint</a:t>
            </a:r>
            <a:r>
              <a:rPr lang="en-US" dirty="0"/>
              <a:t>(</a:t>
            </a:r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ostream</a:t>
            </a:r>
            <a:r>
              <a:rPr lang="en-US" dirty="0"/>
              <a:t> &amp;out) </a:t>
            </a:r>
            <a:r>
              <a:rPr lang="en-US" dirty="0" err="1"/>
              <a:t>const</a:t>
            </a:r>
            <a:r>
              <a:rPr lang="en-US" dirty="0"/>
              <a:t> override { out &lt;&lt; left &lt;&lt; " = " &lt;&lt; right;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void </a:t>
            </a:r>
            <a:r>
              <a:rPr lang="en-US" dirty="0" err="1" smtClean="0"/>
              <a:t>dump_fields</a:t>
            </a:r>
            <a:r>
              <a:rPr lang="en-US" dirty="0" smtClean="0"/>
              <a:t>(</a:t>
            </a:r>
            <a:r>
              <a:rPr lang="en-US" dirty="0" err="1" smtClean="0"/>
              <a:t>std</a:t>
            </a:r>
            <a:r>
              <a:rPr lang="en-US" dirty="0"/>
              <a:t>::</a:t>
            </a:r>
            <a:r>
              <a:rPr lang="en-US" dirty="0" err="1"/>
              <a:t>ostream</a:t>
            </a:r>
            <a:r>
              <a:rPr lang="en-US" dirty="0"/>
              <a:t>&amp; </a:t>
            </a:r>
            <a:r>
              <a:rPr lang="en-US" dirty="0" smtClean="0"/>
              <a:t>out) </a:t>
            </a:r>
            <a:r>
              <a:rPr lang="en-US" dirty="0" err="1"/>
              <a:t>const</a:t>
            </a:r>
            <a:r>
              <a:rPr lang="en-US" dirty="0"/>
              <a:t>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bool operator==(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AssignmentStatement&amp;a</a:t>
            </a:r>
            <a:r>
              <a:rPr lang="en-US" dirty="0"/>
              <a:t>)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return Statement::operator==(a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&amp;&amp; left == </a:t>
            </a:r>
            <a:r>
              <a:rPr lang="en-US" dirty="0" err="1" smtClean="0"/>
              <a:t>a.left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&amp;&amp; right == </a:t>
            </a:r>
            <a:r>
              <a:rPr lang="en-US" dirty="0" err="1"/>
              <a:t>a.right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visit_children</a:t>
            </a:r>
            <a:r>
              <a:rPr lang="en-US" dirty="0"/>
              <a:t>(Visitor &amp;v)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visit_children</a:t>
            </a:r>
            <a:r>
              <a:rPr lang="en-US" dirty="0"/>
              <a:t>(Visitor &amp;v) </a:t>
            </a:r>
            <a:r>
              <a:rPr lang="en-US" dirty="0" err="1"/>
              <a:t>const</a:t>
            </a:r>
            <a:r>
              <a:rPr lang="en-US" dirty="0"/>
              <a:t>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validate() </a:t>
            </a:r>
            <a:r>
              <a:rPr lang="en-US" dirty="0" err="1"/>
              <a:t>const</a:t>
            </a:r>
            <a:r>
              <a:rPr lang="en-US" dirty="0"/>
              <a:t> override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CHECK_NULL(left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CHECK_NULL(right);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char *</a:t>
            </a:r>
            <a:r>
              <a:rPr lang="en-US" dirty="0" err="1"/>
              <a:t>node_type_name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  { return "</a:t>
            </a:r>
            <a:r>
              <a:rPr lang="en-US" dirty="0" err="1"/>
              <a:t>AssignmentStatement</a:t>
            </a:r>
            <a:r>
              <a:rPr lang="en-US" dirty="0"/>
              <a:t>"; }</a:t>
            </a:r>
            <a:br>
              <a:rPr lang="en-US" dirty="0"/>
            </a:br>
            <a:r>
              <a:rPr lang="en-US" dirty="0" smtClean="0"/>
              <a:t>    IRNODE_SUBCLASS(</a:t>
            </a:r>
            <a:r>
              <a:rPr lang="en-US" dirty="0" err="1" smtClean="0"/>
              <a:t>AssignmentStatement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AssignmentStatement</a:t>
            </a:r>
            <a:r>
              <a:rPr lang="en-US" dirty="0"/>
              <a:t>(</a:t>
            </a:r>
            <a:r>
              <a:rPr lang="en-US" dirty="0" err="1"/>
              <a:t>Util</a:t>
            </a:r>
            <a:r>
              <a:rPr lang="en-US" dirty="0"/>
              <a:t>::</a:t>
            </a:r>
            <a:r>
              <a:rPr lang="en-US" dirty="0" err="1"/>
              <a:t>SourceInfo</a:t>
            </a:r>
            <a:r>
              <a:rPr lang="en-US" dirty="0"/>
              <a:t> </a:t>
            </a:r>
            <a:r>
              <a:rPr lang="en-US" dirty="0" err="1"/>
              <a:t>srcInfo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/>
              <a:t>const</a:t>
            </a:r>
            <a:r>
              <a:rPr lang="en-US" dirty="0"/>
              <a:t> Expression* left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/>
              <a:t>const</a:t>
            </a:r>
            <a:r>
              <a:rPr lang="en-US" dirty="0"/>
              <a:t> Expression* right)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Statement(</a:t>
            </a:r>
            <a:r>
              <a:rPr lang="en-US" dirty="0" err="1"/>
              <a:t>srcInfo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left(left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right(right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{ validate();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};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558" y="1276293"/>
            <a:ext cx="2775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Fields (</a:t>
            </a:r>
            <a:r>
              <a:rPr lang="en-US" smtClean="0"/>
              <a:t>immutable IR </a:t>
            </a:r>
            <a:r>
              <a:rPr lang="en-US" dirty="0" smtClean="0"/>
              <a:t>fields)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4509" y="2239313"/>
            <a:ext cx="180780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Equality operator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15347" y="1635062"/>
            <a:ext cx="127906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debug print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9697" y="3138088"/>
            <a:ext cx="24134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/>
              <a:t>Interaction with visitor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8043" y="3824678"/>
            <a:ext cx="18860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Invariant checking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7822" y="4202138"/>
            <a:ext cx="188449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Dynamic type info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89779" y="4957059"/>
            <a:ext cx="129253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mtClean="0"/>
              <a:t>Constructor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0" y="5326391"/>
            <a:ext cx="163698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Source 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hand-coded IR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9640"/>
          </a:xfrm>
        </p:spPr>
        <p:txBody>
          <a:bodyPr>
            <a:normAutofit/>
          </a:bodyPr>
          <a:lstStyle/>
          <a:p>
            <a:r>
              <a:rPr lang="en-US" dirty="0" smtClean="0"/>
              <a:t>IR::Node – base of whole class hierarchy</a:t>
            </a:r>
          </a:p>
          <a:p>
            <a:r>
              <a:rPr lang="en-US" dirty="0" smtClean="0"/>
              <a:t>IR::Vector&lt;T&gt; where T is an IR::Node</a:t>
            </a:r>
          </a:p>
          <a:p>
            <a:pPr lvl="1"/>
            <a:r>
              <a:rPr lang="en-US" dirty="0" smtClean="0"/>
              <a:t>IR::Vector inherits from IR::Node</a:t>
            </a:r>
          </a:p>
          <a:p>
            <a:pPr lvl="1"/>
            <a:r>
              <a:rPr lang="en-US" dirty="0" smtClean="0"/>
              <a:t>IR::Vector stores in fact </a:t>
            </a:r>
            <a:r>
              <a:rPr lang="en-US" dirty="0" err="1" smtClean="0"/>
              <a:t>const</a:t>
            </a:r>
            <a:r>
              <a:rPr lang="en-US" dirty="0" smtClean="0"/>
              <a:t> T* objects.</a:t>
            </a:r>
          </a:p>
          <a:p>
            <a:pPr lvl="1"/>
            <a:r>
              <a:rPr lang="en-US" dirty="0" smtClean="0"/>
              <a:t>IR::Vector has its own visitor methods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NameMap</a:t>
            </a:r>
            <a:r>
              <a:rPr lang="en-US" dirty="0" smtClean="0"/>
              <a:t>&lt;T&gt;</a:t>
            </a:r>
          </a:p>
          <a:p>
            <a:pPr lvl="1"/>
            <a:r>
              <a:rPr lang="en-US" dirty="0" smtClean="0"/>
              <a:t>Inherits from IR::Node</a:t>
            </a:r>
          </a:p>
          <a:p>
            <a:pPr lvl="1"/>
            <a:r>
              <a:rPr lang="en-US" dirty="0" smtClean="0"/>
              <a:t>Hash-table that maps </a:t>
            </a:r>
            <a:r>
              <a:rPr lang="en-US" dirty="0" err="1" smtClean="0"/>
              <a:t>cstring</a:t>
            </a:r>
            <a:r>
              <a:rPr lang="en-US" dirty="0" smtClean="0"/>
              <a:t> to </a:t>
            </a:r>
            <a:r>
              <a:rPr lang="en-US" dirty="0" err="1" smtClean="0"/>
              <a:t>const</a:t>
            </a:r>
            <a:r>
              <a:rPr lang="en-US" dirty="0" smtClean="0"/>
              <a:t> T*</a:t>
            </a:r>
          </a:p>
          <a:p>
            <a:r>
              <a:rPr lang="en-US" dirty="0" smtClean="0"/>
              <a:t>IR::ID</a:t>
            </a:r>
          </a:p>
          <a:p>
            <a:pPr lvl="1"/>
            <a:r>
              <a:rPr lang="en-US" dirty="0" smtClean="0"/>
              <a:t>Represents an identifier (including source position)</a:t>
            </a:r>
          </a:p>
          <a:p>
            <a:pPr lvl="1"/>
            <a:r>
              <a:rPr lang="en-US" dirty="0" smtClean="0"/>
              <a:t>However, this is </a:t>
            </a:r>
            <a:r>
              <a:rPr lang="en-US" b="1" dirty="0" smtClean="0"/>
              <a:t>not</a:t>
            </a:r>
            <a:r>
              <a:rPr lang="en-US" dirty="0" smtClean="0"/>
              <a:t> a subclass of Node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355" y="2184400"/>
            <a:ext cx="4080463" cy="293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97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5492" y="2036305"/>
            <a:ext cx="2318407" cy="348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/>
          <a:lstStyle/>
          <a:p>
            <a:r>
              <a:rPr lang="en-US" dirty="0" smtClean="0"/>
              <a:t>Core IR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21708"/>
            <a:ext cx="10515600" cy="4637903"/>
          </a:xfrm>
        </p:spPr>
        <p:txBody>
          <a:bodyPr/>
          <a:lstStyle/>
          <a:p>
            <a:r>
              <a:rPr lang="en-US" dirty="0" err="1" smtClean="0"/>
              <a:t>cstring</a:t>
            </a:r>
            <a:r>
              <a:rPr lang="en-US" dirty="0" smtClean="0"/>
              <a:t> </a:t>
            </a:r>
            <a:r>
              <a:rPr lang="en-US" b="1" dirty="0" err="1" smtClean="0"/>
              <a:t>toString</a:t>
            </a:r>
            <a:r>
              <a:rPr lang="en-US" dirty="0" smtClean="0"/>
              <a:t>() </a:t>
            </a:r>
            <a:r>
              <a:rPr lang="en-US" dirty="0" err="1" smtClean="0"/>
              <a:t>const</a:t>
            </a:r>
            <a:r>
              <a:rPr lang="en-US" dirty="0" smtClean="0"/>
              <a:t> – string representation for compiler user </a:t>
            </a:r>
            <a:br>
              <a:rPr lang="en-US" dirty="0" smtClean="0"/>
            </a:br>
            <a:r>
              <a:rPr lang="en-US" dirty="0" smtClean="0"/>
              <a:t>          (no internal compiler data structures should be exposed)</a:t>
            </a:r>
          </a:p>
          <a:p>
            <a:r>
              <a:rPr lang="en-US" dirty="0" smtClean="0"/>
              <a:t>void </a:t>
            </a:r>
            <a:r>
              <a:rPr lang="en-US" b="1" dirty="0" err="1" smtClean="0"/>
              <a:t>dbprint</a:t>
            </a:r>
            <a:r>
              <a:rPr lang="en-US" dirty="0" smtClean="0"/>
              <a:t>(</a:t>
            </a:r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ostream</a:t>
            </a:r>
            <a:r>
              <a:rPr lang="en-US" dirty="0" smtClean="0"/>
              <a:t>&amp; out) </a:t>
            </a:r>
            <a:r>
              <a:rPr lang="en-US" dirty="0" err="1" smtClean="0"/>
              <a:t>const</a:t>
            </a:r>
            <a:r>
              <a:rPr lang="en-US" dirty="0" smtClean="0"/>
              <a:t> – debugging print</a:t>
            </a:r>
          </a:p>
          <a:p>
            <a:r>
              <a:rPr lang="en-US" dirty="0" smtClean="0"/>
              <a:t>bool </a:t>
            </a:r>
            <a:r>
              <a:rPr lang="en-US" b="1" dirty="0" smtClean="0"/>
              <a:t>operator==(</a:t>
            </a:r>
            <a:r>
              <a:rPr lang="en-US" dirty="0" err="1" smtClean="0"/>
              <a:t>const</a:t>
            </a:r>
            <a:r>
              <a:rPr lang="en-US" dirty="0" smtClean="0"/>
              <a:t> N &amp;a) </a:t>
            </a:r>
            <a:r>
              <a:rPr lang="en-US" dirty="0" err="1" smtClean="0"/>
              <a:t>const</a:t>
            </a:r>
            <a:r>
              <a:rPr lang="en-US" dirty="0" smtClean="0"/>
              <a:t> – equality comparison</a:t>
            </a:r>
          </a:p>
          <a:p>
            <a:r>
              <a:rPr lang="en-US" dirty="0" smtClean="0"/>
              <a:t>void </a:t>
            </a:r>
            <a:r>
              <a:rPr lang="en-US" b="1" dirty="0" smtClean="0"/>
              <a:t>validate</a:t>
            </a:r>
            <a:r>
              <a:rPr lang="en-US" dirty="0" smtClean="0"/>
              <a:t>() </a:t>
            </a:r>
            <a:r>
              <a:rPr lang="en-US" dirty="0" err="1" smtClean="0"/>
              <a:t>const</a:t>
            </a:r>
            <a:r>
              <a:rPr lang="en-US" dirty="0" smtClean="0"/>
              <a:t> – check construction-time invariants</a:t>
            </a:r>
          </a:p>
          <a:p>
            <a:r>
              <a:rPr lang="en-US" dirty="0" err="1" smtClean="0"/>
              <a:t>const</a:t>
            </a:r>
            <a:r>
              <a:rPr lang="en-US" dirty="0" smtClean="0"/>
              <a:t> char* </a:t>
            </a:r>
            <a:r>
              <a:rPr lang="en-US" b="1" dirty="0" err="1" smtClean="0"/>
              <a:t>node_type_name</a:t>
            </a:r>
            <a:r>
              <a:rPr lang="en-US" dirty="0" smtClean="0"/>
              <a:t>() </a:t>
            </a:r>
            <a:r>
              <a:rPr lang="en-US" dirty="0" err="1" smtClean="0"/>
              <a:t>const</a:t>
            </a:r>
            <a:r>
              <a:rPr lang="en-US" dirty="0" smtClean="0"/>
              <a:t> – printable class name</a:t>
            </a:r>
          </a:p>
          <a:p>
            <a:r>
              <a:rPr lang="en-US" dirty="0" smtClean="0"/>
              <a:t>void </a:t>
            </a:r>
            <a:r>
              <a:rPr lang="en-US" b="1" dirty="0" err="1" smtClean="0"/>
              <a:t>visit_children</a:t>
            </a:r>
            <a:r>
              <a:rPr lang="en-US" dirty="0" smtClean="0"/>
              <a:t>(Visitor &amp;v) [</a:t>
            </a:r>
            <a:r>
              <a:rPr lang="en-US" dirty="0" err="1" smtClean="0"/>
              <a:t>const</a:t>
            </a:r>
            <a:r>
              <a:rPr lang="en-US" dirty="0" smtClean="0"/>
              <a:t>] – called by visitor</a:t>
            </a:r>
          </a:p>
          <a:p>
            <a:r>
              <a:rPr lang="en-US" dirty="0" smtClean="0"/>
              <a:t>void </a:t>
            </a:r>
            <a:r>
              <a:rPr lang="en-US" b="1" dirty="0" err="1" smtClean="0"/>
              <a:t>dump_fields</a:t>
            </a:r>
            <a:r>
              <a:rPr lang="en-US" dirty="0" smtClean="0"/>
              <a:t>(</a:t>
            </a:r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ostream</a:t>
            </a:r>
            <a:r>
              <a:rPr lang="en-US" dirty="0" smtClean="0"/>
              <a:t>&amp; out) </a:t>
            </a:r>
            <a:r>
              <a:rPr lang="en-US" dirty="0" err="1" smtClean="0"/>
              <a:t>const</a:t>
            </a:r>
            <a:r>
              <a:rPr lang="en-US" dirty="0" smtClean="0"/>
              <a:t> – dump IR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97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Casting IR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1825625"/>
            <a:ext cx="11565466" cy="4351338"/>
          </a:xfrm>
        </p:spPr>
        <p:txBody>
          <a:bodyPr/>
          <a:lstStyle/>
          <a:p>
            <a:r>
              <a:rPr lang="en-US" dirty="0" smtClean="0"/>
              <a:t>node-&gt;is&lt;IR::Type&gt;() – true if node is a pointer to a subclass of IR::Type</a:t>
            </a:r>
          </a:p>
          <a:p>
            <a:r>
              <a:rPr lang="en-US" dirty="0" smtClean="0"/>
              <a:t>node-&gt;to&lt;IR::Type&gt;() – returns node </a:t>
            </a:r>
            <a:r>
              <a:rPr lang="en-US" dirty="0" err="1" smtClean="0"/>
              <a:t>dynamic_cast-ed</a:t>
            </a:r>
            <a:r>
              <a:rPr lang="en-US" dirty="0" smtClean="0"/>
              <a:t> to </a:t>
            </a:r>
            <a:r>
              <a:rPr lang="en-US" dirty="0" err="1" smtClean="0"/>
              <a:t>const</a:t>
            </a:r>
            <a:r>
              <a:rPr lang="en-US" dirty="0" smtClean="0"/>
              <a:t> IR::Type*</a:t>
            </a:r>
          </a:p>
          <a:p>
            <a:endParaRPr lang="en-US" dirty="0"/>
          </a:p>
          <a:p>
            <a:r>
              <a:rPr lang="en-US" dirty="0" smtClean="0"/>
              <a:t>interfaces derive from </a:t>
            </a:r>
            <a:r>
              <a:rPr lang="en-US" dirty="0" err="1" smtClean="0"/>
              <a:t>INode</a:t>
            </a:r>
            <a:r>
              <a:rPr lang="en-US" dirty="0" smtClean="0"/>
              <a:t>, and not from Node</a:t>
            </a:r>
          </a:p>
          <a:p>
            <a:r>
              <a:rPr lang="en-US" dirty="0" smtClean="0"/>
              <a:t>To get a node from an </a:t>
            </a:r>
            <a:r>
              <a:rPr lang="en-US" dirty="0" err="1" smtClean="0"/>
              <a:t>INode</a:t>
            </a:r>
            <a:r>
              <a:rPr lang="en-US" dirty="0" smtClean="0"/>
              <a:t> use </a:t>
            </a:r>
            <a:r>
              <a:rPr lang="en-US" dirty="0" err="1" smtClean="0"/>
              <a:t>INode</a:t>
            </a:r>
            <a:r>
              <a:rPr lang="en-US" dirty="0" smtClean="0"/>
              <a:t>::</a:t>
            </a:r>
            <a:r>
              <a:rPr lang="en-US" dirty="0" err="1" smtClean="0"/>
              <a:t>getNode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IDeclaration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IR::Node* node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getNode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46" y="3090332"/>
            <a:ext cx="3110153" cy="260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76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front-end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07" y="1825625"/>
            <a:ext cx="1151524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This may seem daunting</a:t>
            </a:r>
          </a:p>
          <a:p>
            <a:r>
              <a:rPr lang="en-US" dirty="0" smtClean="0"/>
              <a:t>P4 grammar </a:t>
            </a:r>
            <a:r>
              <a:rPr lang="en-US" dirty="0" smtClean="0">
                <a:sym typeface="Wingdings"/>
              </a:rPr>
              <a:t> IR (very close correspondence)</a:t>
            </a:r>
          </a:p>
          <a:p>
            <a:r>
              <a:rPr lang="en-US" dirty="0" smtClean="0">
                <a:sym typeface="Wingdings"/>
              </a:rPr>
              <a:t>If you understand the language, you understand most of the front-end IR</a:t>
            </a:r>
          </a:p>
          <a:p>
            <a:r>
              <a:rPr lang="en-US" dirty="0" smtClean="0">
                <a:sym typeface="Wingdings"/>
              </a:rPr>
              <a:t>However, a few IR classes have no direct correspondence with language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(e.g., used in representing complex types in type inference)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E.g., from p4v1.2-parse.ypp: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 err="1" smtClean="0"/>
              <a:t>lvalue</a:t>
            </a:r>
            <a:r>
              <a:rPr lang="en-US" dirty="0" smtClean="0"/>
              <a:t> </a:t>
            </a:r>
            <a:r>
              <a:rPr lang="en-US" dirty="0"/>
              <a:t>'='  expression ';'  </a:t>
            </a:r>
            <a:r>
              <a:rPr lang="en-US" dirty="0" smtClean="0"/>
              <a:t> </a:t>
            </a:r>
            <a:r>
              <a:rPr lang="en-US" dirty="0"/>
              <a:t>{ $$ = new IR::</a:t>
            </a:r>
            <a:r>
              <a:rPr lang="en-US" dirty="0" err="1"/>
              <a:t>AssignmentStatement</a:t>
            </a:r>
            <a:r>
              <a:rPr lang="en-US" dirty="0"/>
              <a:t>(@2, $1, $3); </a:t>
            </a: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695" y="230188"/>
            <a:ext cx="2402238" cy="160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Visitors and the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81" y="1825625"/>
            <a:ext cx="11747716" cy="4351338"/>
          </a:xfrm>
        </p:spPr>
        <p:txBody>
          <a:bodyPr/>
          <a:lstStyle/>
          <a:p>
            <a:r>
              <a:rPr lang="en-US" dirty="0" smtClean="0"/>
              <a:t>Tightly coupled</a:t>
            </a:r>
          </a:p>
          <a:p>
            <a:r>
              <a:rPr lang="en-US" dirty="0" smtClean="0"/>
              <a:t>Visitors recursively traverse the IR children nodes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void IR::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AssignmentStatement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(Visitor &amp;v)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Statement::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(left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(right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611" y="207619"/>
            <a:ext cx="2357586" cy="2281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503" y="4001294"/>
            <a:ext cx="35209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Generated code (can be </a:t>
            </a:r>
            <a:r>
              <a:rPr lang="en-US" dirty="0" err="1" smtClean="0"/>
              <a:t>overriden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52933" cy="1325563"/>
          </a:xfrm>
        </p:spPr>
        <p:txBody>
          <a:bodyPr/>
          <a:lstStyle/>
          <a:p>
            <a:r>
              <a:rPr lang="en-US" smtClean="0"/>
              <a:t>Core Inspector </a:t>
            </a:r>
            <a:r>
              <a:rPr lang="en-US" dirty="0" smtClean="0"/>
              <a:t>action (pseudo-code)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46" y="1848873"/>
            <a:ext cx="1140546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if (visited(n) &amp;&amp;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visitDagOnce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// do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nothing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 else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(this-&gt;preorder(n)) {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this-&gt;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setVisited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}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3936569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8159858" y="5323668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042902" y="5339166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9767807" y="3253057"/>
            <a:ext cx="0" cy="683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flipH="1">
            <a:off x="8783665" y="4657241"/>
            <a:ext cx="984142" cy="666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>
            <a:off x="9767807" y="4657241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364619" y="2883725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parent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80409" y="5547363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children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391614" y="2881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464090" y="3927573"/>
            <a:ext cx="118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preorder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431781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464089" y="4283333"/>
            <a:ext cx="127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</a:t>
            </a:r>
            <a:r>
              <a:rPr lang="en-US" dirty="0" err="1" smtClean="0"/>
              <a:t>postorder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347728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951594" y="2870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8" name="Curved Connector 27"/>
          <p:cNvCxnSpPr>
            <a:stCxn id="21" idx="2"/>
            <a:endCxn id="22" idx="0"/>
          </p:cNvCxnSpPr>
          <p:nvPr/>
        </p:nvCxnSpPr>
        <p:spPr>
          <a:xfrm rot="16200000" flipH="1">
            <a:off x="10461202" y="3332023"/>
            <a:ext cx="676804" cy="51429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2" idx="1"/>
            <a:endCxn id="23" idx="0"/>
          </p:cNvCxnSpPr>
          <p:nvPr/>
        </p:nvCxnSpPr>
        <p:spPr>
          <a:xfrm rot="10800000" flipV="1">
            <a:off x="9582624" y="4112238"/>
            <a:ext cx="881466" cy="1264087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3" idx="1"/>
          </p:cNvCxnSpPr>
          <p:nvPr/>
        </p:nvCxnSpPr>
        <p:spPr>
          <a:xfrm rot="10800000" flipV="1">
            <a:off x="8897091" y="5560992"/>
            <a:ext cx="534690" cy="987044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5400000" flipH="1" flipV="1">
            <a:off x="8955007" y="5920417"/>
            <a:ext cx="802378" cy="45286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23" idx="3"/>
            <a:endCxn id="25" idx="1"/>
          </p:cNvCxnSpPr>
          <p:nvPr/>
        </p:nvCxnSpPr>
        <p:spPr>
          <a:xfrm>
            <a:off x="9733467" y="5560992"/>
            <a:ext cx="1614261" cy="12700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 rot="5400000">
            <a:off x="10861051" y="5831798"/>
            <a:ext cx="728064" cy="546978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endCxn id="25" idx="3"/>
          </p:cNvCxnSpPr>
          <p:nvPr/>
        </p:nvCxnSpPr>
        <p:spPr>
          <a:xfrm rot="5400000" flipH="1" flipV="1">
            <a:off x="11011028" y="5847656"/>
            <a:ext cx="925050" cy="351722"/>
          </a:xfrm>
          <a:prstGeom prst="curvedConnector4">
            <a:avLst>
              <a:gd name="adj1" fmla="val 40019"/>
              <a:gd name="adj2" fmla="val 16499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25" idx="0"/>
            <a:endCxn id="24" idx="2"/>
          </p:cNvCxnSpPr>
          <p:nvPr/>
        </p:nvCxnSpPr>
        <p:spPr>
          <a:xfrm rot="16200000" flipV="1">
            <a:off x="10938674" y="4816429"/>
            <a:ext cx="723661" cy="396134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4" idx="3"/>
            <a:endCxn id="26" idx="2"/>
          </p:cNvCxnSpPr>
          <p:nvPr/>
        </p:nvCxnSpPr>
        <p:spPr>
          <a:xfrm flipH="1" flipV="1">
            <a:off x="11102437" y="3240030"/>
            <a:ext cx="638348" cy="1227969"/>
          </a:xfrm>
          <a:prstGeom prst="curvedConnector4">
            <a:avLst>
              <a:gd name="adj1" fmla="val -35811"/>
              <a:gd name="adj2" fmla="val 5751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" idx="2"/>
          </p:cNvCxnSpPr>
          <p:nvPr/>
        </p:nvCxnSpPr>
        <p:spPr>
          <a:xfrm flipH="1">
            <a:off x="8657828" y="6044340"/>
            <a:ext cx="125837" cy="503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" idx="2"/>
          </p:cNvCxnSpPr>
          <p:nvPr/>
        </p:nvCxnSpPr>
        <p:spPr>
          <a:xfrm>
            <a:off x="10666709" y="6059838"/>
            <a:ext cx="26591" cy="4262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464" y="1825625"/>
            <a:ext cx="11028336" cy="4351338"/>
          </a:xfrm>
        </p:spPr>
        <p:txBody>
          <a:bodyPr/>
          <a:lstStyle/>
          <a:p>
            <a:r>
              <a:rPr lang="en-US" dirty="0" smtClean="0"/>
              <a:t>Visitor base class knows about all IR nodes</a:t>
            </a:r>
          </a:p>
          <a:p>
            <a:r>
              <a:rPr lang="en-US" dirty="0" smtClean="0"/>
              <a:t>Most of the visitor code is generated automatically by </a:t>
            </a:r>
            <a:r>
              <a:rPr lang="en-US" dirty="0" err="1" smtClean="0"/>
              <a:t>ir</a:t>
            </a:r>
            <a:r>
              <a:rPr lang="en-US" dirty="0" smtClean="0"/>
              <a:t>-generator</a:t>
            </a:r>
          </a:p>
          <a:p>
            <a:r>
              <a:rPr lang="en-US" dirty="0" smtClean="0"/>
              <a:t>Visitor knows how to create a new node if any child changes</a:t>
            </a:r>
          </a:p>
          <a:p>
            <a:r>
              <a:rPr lang="en-US" dirty="0" smtClean="0"/>
              <a:t>You will subclass a visitor</a:t>
            </a:r>
          </a:p>
          <a:p>
            <a:r>
              <a:rPr lang="en-US" dirty="0" smtClean="0"/>
              <a:t>You only need to implement methods for IR node types you care about</a:t>
            </a:r>
          </a:p>
          <a:p>
            <a:pPr lvl="1"/>
            <a:r>
              <a:rPr lang="en-US" dirty="0" smtClean="0"/>
              <a:t>Everything else works automatically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433" y="66729"/>
            <a:ext cx="2197315" cy="21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0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Compiler architecture</a:t>
            </a:r>
          </a:p>
          <a:p>
            <a:r>
              <a:rPr lang="en-US" dirty="0" smtClean="0"/>
              <a:t>Compiler source code organization</a:t>
            </a:r>
          </a:p>
          <a:p>
            <a:r>
              <a:rPr lang="en-US" dirty="0"/>
              <a:t>IR and visitors</a:t>
            </a:r>
          </a:p>
          <a:p>
            <a:r>
              <a:rPr lang="en-US" dirty="0" smtClean="0"/>
              <a:t>Front-end </a:t>
            </a:r>
            <a:r>
              <a:rPr lang="en-US" dirty="0" smtClean="0"/>
              <a:t>structure</a:t>
            </a:r>
          </a:p>
          <a:p>
            <a:r>
              <a:rPr lang="en-US" dirty="0" smtClean="0"/>
              <a:t>Sample back-ends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677" y="1884336"/>
            <a:ext cx="1886335" cy="23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3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22" y="161020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custom visitor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7461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StrengthReduction</a:t>
            </a:r>
            <a:r>
              <a:rPr lang="en-US" dirty="0"/>
              <a:t> final : public Transform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public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StrengthReduction</a:t>
            </a:r>
            <a:r>
              <a:rPr lang="en-US" dirty="0"/>
              <a:t>() { </a:t>
            </a:r>
            <a:r>
              <a:rPr lang="en-US" dirty="0" err="1"/>
              <a:t>visitDagOnce</a:t>
            </a:r>
            <a:r>
              <a:rPr lang="en-US" dirty="0"/>
              <a:t> = true; </a:t>
            </a: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using Transform::</a:t>
            </a:r>
            <a:r>
              <a:rPr lang="en-US" dirty="0" err="1" smtClean="0"/>
              <a:t>postorder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/>
              <a:t>IR::Node* </a:t>
            </a:r>
            <a:r>
              <a:rPr lang="en-US" dirty="0" err="1"/>
              <a:t>postorder</a:t>
            </a:r>
            <a:r>
              <a:rPr lang="en-US" dirty="0"/>
              <a:t>(IR::Sub* expr) </a:t>
            </a:r>
            <a:r>
              <a:rPr lang="en-US" dirty="0" smtClean="0"/>
              <a:t>override;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/>
              <a:t>IR::Node* </a:t>
            </a:r>
            <a:r>
              <a:rPr lang="en-US" dirty="0" err="1"/>
              <a:t>postorder</a:t>
            </a:r>
            <a:r>
              <a:rPr lang="en-US" dirty="0"/>
              <a:t>(IR::Add* expr)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IR::Node* </a:t>
            </a:r>
            <a:r>
              <a:rPr lang="en-US" dirty="0" err="1"/>
              <a:t>postorder</a:t>
            </a:r>
            <a:r>
              <a:rPr lang="en-US" dirty="0"/>
              <a:t>(IR::</a:t>
            </a:r>
            <a:r>
              <a:rPr lang="en-US" dirty="0" err="1"/>
              <a:t>Shl</a:t>
            </a:r>
            <a:r>
              <a:rPr lang="en-US" dirty="0"/>
              <a:t>* expr)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IR::Node* </a:t>
            </a:r>
            <a:r>
              <a:rPr lang="en-US" dirty="0" err="1"/>
              <a:t>postorder</a:t>
            </a:r>
            <a:r>
              <a:rPr lang="en-US" dirty="0"/>
              <a:t>(IR::</a:t>
            </a:r>
            <a:r>
              <a:rPr lang="en-US" dirty="0" err="1"/>
              <a:t>Shr</a:t>
            </a:r>
            <a:r>
              <a:rPr lang="en-US" dirty="0"/>
              <a:t>* expr)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IR::Node* </a:t>
            </a:r>
            <a:r>
              <a:rPr lang="en-US" dirty="0" err="1"/>
              <a:t>postorder</a:t>
            </a:r>
            <a:r>
              <a:rPr lang="en-US" dirty="0"/>
              <a:t>(IR::</a:t>
            </a:r>
            <a:r>
              <a:rPr lang="en-US" dirty="0" err="1"/>
              <a:t>Mul</a:t>
            </a:r>
            <a:r>
              <a:rPr lang="en-US" dirty="0"/>
              <a:t>* expr) override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};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3600" y="990738"/>
            <a:ext cx="184665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modifies program</a:t>
            </a:r>
            <a:endParaRPr lang="en-US"/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6768548" y="1360070"/>
            <a:ext cx="98382" cy="4985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91061" y="2233129"/>
            <a:ext cx="258949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Types of </a:t>
            </a:r>
            <a:r>
              <a:rPr lang="en-US" smtClean="0"/>
              <a:t>nodes processed</a:t>
            </a:r>
            <a:endParaRPr lang="en-US" dirty="0"/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 flipH="1">
            <a:off x="5466522" y="2602461"/>
            <a:ext cx="3819285" cy="1035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56792" y="999093"/>
            <a:ext cx="253229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Repeated nodes produce</a:t>
            </a:r>
            <a:br>
              <a:rPr lang="en-US" dirty="0" smtClean="0"/>
            </a:br>
            <a:r>
              <a:rPr lang="en-US" dirty="0" smtClean="0"/>
              <a:t>the same result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3422940" y="1645424"/>
            <a:ext cx="1459113" cy="9570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439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visitor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static bool </a:t>
            </a:r>
            <a:r>
              <a:rPr lang="en-US" dirty="0" err="1" smtClean="0"/>
              <a:t>isZero</a:t>
            </a:r>
            <a:r>
              <a:rPr lang="en-US" dirty="0" smtClean="0"/>
              <a:t>(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/>
              <a:t>IR::Expression* expr)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auto </a:t>
            </a:r>
            <a:r>
              <a:rPr lang="en-US" dirty="0" err="1"/>
              <a:t>cst</a:t>
            </a:r>
            <a:r>
              <a:rPr lang="en-US" dirty="0"/>
              <a:t> = expr-&gt;to&lt;IR::Constant</a:t>
            </a:r>
            <a:r>
              <a:rPr lang="en-US" dirty="0" smtClean="0"/>
              <a:t>&gt;();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if (</a:t>
            </a:r>
            <a:r>
              <a:rPr lang="en-US" dirty="0" err="1"/>
              <a:t>cst</a:t>
            </a:r>
            <a:r>
              <a:rPr lang="en-US" dirty="0"/>
              <a:t> == </a:t>
            </a:r>
            <a:r>
              <a:rPr lang="en-US" dirty="0" err="1"/>
              <a:t>nullptr</a:t>
            </a:r>
            <a:r>
              <a:rPr lang="en-US" dirty="0" smtClean="0"/>
              <a:t>) return </a:t>
            </a:r>
            <a:r>
              <a:rPr lang="en-US" dirty="0"/>
              <a:t>false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return </a:t>
            </a:r>
            <a:r>
              <a:rPr lang="en-US" dirty="0" err="1"/>
              <a:t>cst</a:t>
            </a:r>
            <a:r>
              <a:rPr lang="en-US" dirty="0"/>
              <a:t>-&gt;value == 0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IR::Node* </a:t>
            </a:r>
            <a:r>
              <a:rPr lang="en-US" dirty="0" err="1"/>
              <a:t>StrengthReduction</a:t>
            </a:r>
            <a:r>
              <a:rPr lang="en-US" dirty="0"/>
              <a:t>::</a:t>
            </a:r>
            <a:r>
              <a:rPr lang="en-US" dirty="0" err="1"/>
              <a:t>postorder</a:t>
            </a:r>
            <a:r>
              <a:rPr lang="en-US" dirty="0"/>
              <a:t>(IR::Add* expr)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if (</a:t>
            </a:r>
            <a:r>
              <a:rPr lang="en-US" dirty="0" err="1"/>
              <a:t>isZero</a:t>
            </a:r>
            <a:r>
              <a:rPr lang="en-US" dirty="0"/>
              <a:t>(expr-&gt;right</a:t>
            </a:r>
            <a:r>
              <a:rPr lang="en-US" dirty="0" smtClean="0"/>
              <a:t>)) return </a:t>
            </a:r>
            <a:r>
              <a:rPr lang="en-US" dirty="0"/>
              <a:t>expr-&gt;left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if (</a:t>
            </a:r>
            <a:r>
              <a:rPr lang="en-US" dirty="0" err="1"/>
              <a:t>isZero</a:t>
            </a:r>
            <a:r>
              <a:rPr lang="en-US" dirty="0"/>
              <a:t>(expr-&gt;left</a:t>
            </a:r>
            <a:r>
              <a:rPr lang="en-US" dirty="0" smtClean="0"/>
              <a:t>)) </a:t>
            </a:r>
            <a:r>
              <a:rPr lang="en-US" dirty="0"/>
              <a:t>return expr-&gt;right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return expr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}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03592" y="2675493"/>
            <a:ext cx="165301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Helper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51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4765"/>
          </a:xfrm>
        </p:spPr>
        <p:txBody>
          <a:bodyPr>
            <a:normAutofit/>
          </a:bodyPr>
          <a:lstStyle/>
          <a:p>
            <a:r>
              <a:rPr lang="en-US" dirty="0" smtClean="0"/>
              <a:t>Example sequence of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932" y="854765"/>
            <a:ext cx="10515600" cy="5874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ReferenceMap</a:t>
            </a:r>
            <a:r>
              <a:rPr lang="en-US" dirty="0" smtClean="0"/>
              <a:t> </a:t>
            </a:r>
            <a:r>
              <a:rPr lang="en-US" dirty="0" err="1" smtClean="0"/>
              <a:t>refMap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err="1" smtClean="0"/>
              <a:t>TypeMap</a:t>
            </a:r>
            <a:r>
              <a:rPr lang="en-US" dirty="0" smtClean="0"/>
              <a:t> </a:t>
            </a:r>
            <a:r>
              <a:rPr lang="en-US" dirty="0" err="1" smtClean="0"/>
              <a:t>typeMap</a:t>
            </a:r>
            <a:r>
              <a:rPr lang="en-US" dirty="0" smtClean="0"/>
              <a:t>;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dirty="0" err="1" smtClean="0"/>
              <a:t>PassManager</a:t>
            </a:r>
            <a:r>
              <a:rPr lang="en-US" dirty="0" smtClean="0"/>
              <a:t> </a:t>
            </a:r>
            <a:r>
              <a:rPr lang="en-US" dirty="0"/>
              <a:t>frontend =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new </a:t>
            </a:r>
            <a:r>
              <a:rPr lang="en-US" dirty="0" err="1" smtClean="0"/>
              <a:t>ResolveReferencesInspector</a:t>
            </a:r>
            <a:r>
              <a:rPr lang="en-US" dirty="0"/>
              <a:t>(&amp;</a:t>
            </a:r>
            <a:r>
              <a:rPr lang="en-US" dirty="0" err="1" smtClean="0"/>
              <a:t>refMap</a:t>
            </a:r>
            <a:r>
              <a:rPr lang="en-US" dirty="0" smtClean="0"/>
              <a:t>, </a:t>
            </a:r>
            <a:r>
              <a:rPr lang="en-US" dirty="0"/>
              <a:t>true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new </a:t>
            </a:r>
            <a:r>
              <a:rPr lang="en-US" dirty="0" err="1" smtClean="0"/>
              <a:t>ConstantFolding</a:t>
            </a:r>
            <a:r>
              <a:rPr lang="en-US" dirty="0"/>
              <a:t>(&amp;</a:t>
            </a:r>
            <a:r>
              <a:rPr lang="en-US" dirty="0" err="1" smtClean="0"/>
              <a:t>refMap</a:t>
            </a:r>
            <a:r>
              <a:rPr lang="en-US" dirty="0" smtClean="0"/>
              <a:t>, </a:t>
            </a:r>
            <a:r>
              <a:rPr lang="en-US" dirty="0" err="1"/>
              <a:t>nullptr</a:t>
            </a:r>
            <a:r>
              <a:rPr lang="en-US" dirty="0" smtClean="0"/>
              <a:t>),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new </a:t>
            </a:r>
            <a:r>
              <a:rPr lang="en-US" dirty="0"/>
              <a:t>P4V12::</a:t>
            </a:r>
            <a:r>
              <a:rPr lang="en-US" dirty="0" err="1"/>
              <a:t>ResolveReferencesInspector</a:t>
            </a:r>
            <a:r>
              <a:rPr lang="en-US" dirty="0"/>
              <a:t>(&amp;</a:t>
            </a:r>
            <a:r>
              <a:rPr lang="en-US" dirty="0" err="1" smtClean="0"/>
              <a:t>refMap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new P4V12::</a:t>
            </a:r>
            <a:r>
              <a:rPr lang="en-US" dirty="0" err="1"/>
              <a:t>TypeChecker</a:t>
            </a:r>
            <a:r>
              <a:rPr lang="en-US" dirty="0"/>
              <a:t>(&amp;</a:t>
            </a:r>
            <a:r>
              <a:rPr lang="en-US" dirty="0" err="1" smtClean="0"/>
              <a:t>refMap</a:t>
            </a:r>
            <a:r>
              <a:rPr lang="en-US" dirty="0" smtClean="0"/>
              <a:t>, </a:t>
            </a:r>
            <a:r>
              <a:rPr lang="en-US" dirty="0"/>
              <a:t>&amp;</a:t>
            </a:r>
            <a:r>
              <a:rPr lang="en-US" dirty="0" err="1" smtClean="0"/>
              <a:t>typeMap</a:t>
            </a:r>
            <a:r>
              <a:rPr lang="en-US" dirty="0" smtClean="0"/>
              <a:t>),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    new </a:t>
            </a:r>
            <a:r>
              <a:rPr lang="en-US" dirty="0"/>
              <a:t>P4V12::</a:t>
            </a:r>
            <a:r>
              <a:rPr lang="en-US" dirty="0" err="1"/>
              <a:t>StrengthReduction</a:t>
            </a:r>
            <a:r>
              <a:rPr lang="en-US" dirty="0" smtClean="0"/>
              <a:t>(),</a:t>
            </a:r>
            <a:br>
              <a:rPr lang="en-US" dirty="0" smtClean="0"/>
            </a:br>
            <a:r>
              <a:rPr lang="en-US" dirty="0" smtClean="0"/>
              <a:t> };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frontend.setStopOnError</a:t>
            </a:r>
            <a:r>
              <a:rPr lang="en-US" dirty="0" smtClean="0"/>
              <a:t>(true);</a:t>
            </a:r>
            <a:br>
              <a:rPr lang="en-US" dirty="0" smtClean="0"/>
            </a:br>
            <a:r>
              <a:rPr lang="en-US" dirty="0" smtClean="0"/>
              <a:t>auto result </a:t>
            </a:r>
            <a:r>
              <a:rPr lang="en-US" dirty="0"/>
              <a:t>= </a:t>
            </a:r>
            <a:r>
              <a:rPr lang="en-US" dirty="0" smtClean="0"/>
              <a:t>program-</a:t>
            </a:r>
            <a:r>
              <a:rPr lang="en-US" dirty="0"/>
              <a:t>&gt;apply(frontend);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2732" y="1070251"/>
            <a:ext cx="362554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Data structures populated by visitors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763078" y="2571061"/>
            <a:ext cx="303370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Inspector: builds </a:t>
            </a:r>
            <a:r>
              <a:rPr lang="en-US" dirty="0" err="1" smtClean="0"/>
              <a:t>refMap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76252" y="3010970"/>
            <a:ext cx="29408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Transform: uses </a:t>
            </a:r>
            <a:r>
              <a:rPr lang="en-US" dirty="0" err="1" smtClean="0"/>
              <a:t>refMap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63078" y="3450879"/>
            <a:ext cx="3214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Build </a:t>
            </a:r>
            <a:r>
              <a:rPr lang="en-US" dirty="0" err="1" smtClean="0"/>
              <a:t>refMap</a:t>
            </a:r>
            <a:r>
              <a:rPr lang="en-US" dirty="0" smtClean="0"/>
              <a:t> for new program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76252" y="3856793"/>
            <a:ext cx="3214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Uses </a:t>
            </a:r>
            <a:r>
              <a:rPr lang="en-US" dirty="0" err="1" smtClean="0"/>
              <a:t>refMap</a:t>
            </a:r>
            <a:r>
              <a:rPr lang="en-US" dirty="0" smtClean="0"/>
              <a:t>, builds </a:t>
            </a:r>
            <a:r>
              <a:rPr lang="en-US" dirty="0" err="1" smtClean="0"/>
              <a:t>typeMap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53947" y="2166441"/>
            <a:ext cx="385638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Pass manager = sequence </a:t>
            </a:r>
            <a:r>
              <a:rPr lang="en-US" smtClean="0"/>
              <a:t>of visitors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59217" y="6169026"/>
            <a:ext cx="513756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Run all visitors in front-end on program </a:t>
            </a:r>
            <a:r>
              <a:rPr lang="en-US" smtClean="0"/>
              <a:t>in sequence.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030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44424" cy="1325563"/>
          </a:xfrm>
        </p:spPr>
        <p:txBody>
          <a:bodyPr/>
          <a:lstStyle/>
          <a:p>
            <a:r>
              <a:rPr lang="en-US" dirty="0" smtClean="0"/>
              <a:t>Core Transform action (pseudo-code)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18" y="1830715"/>
            <a:ext cx="1177225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copy = n-&gt;clone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preorder(copy);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!= copy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copy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&gt;clone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copy-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(*this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final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(copy);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final != *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final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n;  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302498" y="4866467"/>
            <a:ext cx="1247614" cy="720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</a:t>
            </a:r>
            <a:endParaRPr lang="en-US" sz="3200" dirty="0"/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10926305" y="4330461"/>
            <a:ext cx="0" cy="5360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40" idx="0"/>
          </p:cNvCxnSpPr>
          <p:nvPr/>
        </p:nvCxnSpPr>
        <p:spPr>
          <a:xfrm flipH="1">
            <a:off x="9477611" y="5587139"/>
            <a:ext cx="1448694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42" idx="0"/>
          </p:cNvCxnSpPr>
          <p:nvPr/>
        </p:nvCxnSpPr>
        <p:spPr>
          <a:xfrm>
            <a:off x="10926305" y="5587139"/>
            <a:ext cx="0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523117" y="3961129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8140485" y="4866467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copy</a:t>
            </a:r>
            <a:endParaRPr lang="en-US" sz="3200" dirty="0"/>
          </a:p>
        </p:txBody>
      </p:sp>
      <p:cxnSp>
        <p:nvCxnSpPr>
          <p:cNvPr id="34" name="Straight Arrow Connector 33"/>
          <p:cNvCxnSpPr>
            <a:stCxn id="33" idx="2"/>
            <a:endCxn id="40" idx="0"/>
          </p:cNvCxnSpPr>
          <p:nvPr/>
        </p:nvCxnSpPr>
        <p:spPr>
          <a:xfrm>
            <a:off x="8764292" y="5587139"/>
            <a:ext cx="713319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42" idx="0"/>
          </p:cNvCxnSpPr>
          <p:nvPr/>
        </p:nvCxnSpPr>
        <p:spPr>
          <a:xfrm>
            <a:off x="8764292" y="5587139"/>
            <a:ext cx="2162013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8958816" y="6224774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2" name="Rounded Rectangle 41"/>
          <p:cNvSpPr/>
          <p:nvPr/>
        </p:nvSpPr>
        <p:spPr>
          <a:xfrm>
            <a:off x="10407510" y="6224775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5" name="TextBox 44"/>
          <p:cNvSpPr txBox="1"/>
          <p:nvPr/>
        </p:nvSpPr>
        <p:spPr>
          <a:xfrm>
            <a:off x="7806978" y="6322081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children</a:t>
            </a:r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0136892" y="44704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original node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flipH="1">
            <a:off x="9388097" y="5006493"/>
            <a:ext cx="914399" cy="440617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clone</a:t>
            </a: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329492" y="2167467"/>
            <a:ext cx="115608" cy="2378789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52993" y="3281093"/>
            <a:ext cx="700270" cy="1481407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918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original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22" y="1825625"/>
            <a:ext cx="11145078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 each visitor method the Node* handed to the method is a CLONE of the original node</a:t>
            </a:r>
          </a:p>
          <a:p>
            <a:r>
              <a:rPr lang="en-US" dirty="0" smtClean="0"/>
              <a:t>If you store Node* (e.g., in a hash-table) this is a problem</a:t>
            </a:r>
          </a:p>
          <a:p>
            <a:r>
              <a:rPr lang="en-US" dirty="0" smtClean="0"/>
              <a:t>You can use the </a:t>
            </a:r>
            <a:r>
              <a:rPr lang="en-US" dirty="0" err="1" smtClean="0"/>
              <a:t>getOriginal</a:t>
            </a:r>
            <a:r>
              <a:rPr lang="en-US" dirty="0" smtClean="0"/>
              <a:t>() method to access the original node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SubstitutionVisitor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::preorder(IR::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Type_Var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type = bindings-&gt;lookup(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(type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LOG1("Replacing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&lt;&lt; " with " &lt;&lt; 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type;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5711826"/>
            <a:ext cx="589390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tv</a:t>
            </a:r>
            <a:r>
              <a:rPr lang="en-US" dirty="0" smtClean="0"/>
              <a:t> can never be found in the bindings hash table. </a:t>
            </a:r>
          </a:p>
          <a:p>
            <a:r>
              <a:rPr lang="en-US" dirty="0" smtClean="0"/>
              <a:t>We have to index with </a:t>
            </a:r>
            <a:r>
              <a:rPr lang="en-US" dirty="0" err="1" smtClean="0"/>
              <a:t>getOriginal</a:t>
            </a:r>
            <a:r>
              <a:rPr lang="en-US" dirty="0" smtClean="0"/>
              <a:t>(). </a:t>
            </a:r>
            <a:br>
              <a:rPr lang="en-US" dirty="0" smtClean="0"/>
            </a:br>
            <a:r>
              <a:rPr lang="en-US" dirty="0" err="1" smtClean="0"/>
              <a:t>tv</a:t>
            </a:r>
            <a:r>
              <a:rPr lang="en-US" dirty="0" smtClean="0"/>
              <a:t> is actually a temporary clone of the </a:t>
            </a:r>
            <a:r>
              <a:rPr lang="en-US" dirty="0" err="1" smtClean="0"/>
              <a:t>getOriginal</a:t>
            </a:r>
            <a:r>
              <a:rPr lang="en-US" dirty="0" smtClean="0"/>
              <a:t>() node.</a:t>
            </a:r>
            <a:endParaRPr lang="en-US" dirty="0"/>
          </a:p>
        </p:txBody>
      </p:sp>
      <p:cxnSp>
        <p:nvCxnSpPr>
          <p:cNvPr id="5" name="Straight Arrow Connector 4"/>
          <p:cNvCxnSpPr>
            <a:stCxn id="4" idx="0"/>
          </p:cNvCxnSpPr>
          <p:nvPr/>
        </p:nvCxnSpPr>
        <p:spPr>
          <a:xfrm flipH="1" flipV="1">
            <a:off x="6480314" y="3935896"/>
            <a:ext cx="1724438" cy="1775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827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32"/>
            <a:ext cx="10515600" cy="1325563"/>
          </a:xfrm>
        </p:spPr>
        <p:txBody>
          <a:bodyPr/>
          <a:lstStyle/>
          <a:p>
            <a:r>
              <a:rPr lang="en-US" dirty="0" smtClean="0"/>
              <a:t>Controlling the visit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626"/>
            <a:ext cx="10800522" cy="519816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All visitors visit the children of a node in the order they appear in the visitor class definition</a:t>
            </a:r>
          </a:p>
          <a:p>
            <a:r>
              <a:rPr lang="en-US" dirty="0" smtClean="0"/>
              <a:t>Control the visit order by calling </a:t>
            </a:r>
            <a:r>
              <a:rPr lang="en-US" dirty="0" smtClean="0">
                <a:solidFill>
                  <a:srgbClr val="FF0000"/>
                </a:solidFill>
              </a:rPr>
              <a:t>visit</a:t>
            </a:r>
            <a:r>
              <a:rPr lang="en-US" dirty="0" smtClean="0"/>
              <a:t> from preorder</a:t>
            </a:r>
          </a:p>
          <a:p>
            <a:r>
              <a:rPr lang="en-US" dirty="0" smtClean="0"/>
              <a:t>E.g., in an Inspector: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bool ToP4::preorder(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f)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&gt;annotations);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visit(f-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&gt;name);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false;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26848" y="4013751"/>
            <a:ext cx="201764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Custom visit order interspersed with side-effects.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24045" y="5648270"/>
            <a:ext cx="608454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Returning ‘false’ causes the current visitor to stop the traversal.</a:t>
            </a:r>
          </a:p>
          <a:p>
            <a:r>
              <a:rPr lang="en-US" dirty="0" smtClean="0"/>
              <a:t>This is achieved calling prune() in a Transform.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7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77" y="250031"/>
            <a:ext cx="10515600" cy="1325563"/>
          </a:xfrm>
        </p:spPr>
        <p:txBody>
          <a:bodyPr/>
          <a:lstStyle/>
          <a:p>
            <a:r>
              <a:rPr lang="en-US" dirty="0" smtClean="0"/>
              <a:t>Transforming and controlling the visit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1825625"/>
            <a:ext cx="1159808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Use preorder, </a:t>
            </a:r>
            <a:r>
              <a:rPr lang="en-US" dirty="0" err="1" smtClean="0"/>
              <a:t>apply_visitor</a:t>
            </a:r>
            <a:r>
              <a:rPr lang="en-US" dirty="0" smtClean="0"/>
              <a:t>, and prune</a:t>
            </a: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IR::Node* preorder(IR::If*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override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)-&gt;to&lt;IR::Expression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...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prune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new IR::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IfStatement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srcInfo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t, 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559" y="0"/>
            <a:ext cx="1856441" cy="2172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66755" y="3805167"/>
            <a:ext cx="201764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Custom </a:t>
            </a:r>
            <a:r>
              <a:rPr lang="en-US" smtClean="0"/>
              <a:t>visit order.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68997" y="4093774"/>
            <a:ext cx="166070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Needs </a:t>
            </a:r>
            <a:r>
              <a:rPr lang="en-US" dirty="0" err="1" smtClean="0"/>
              <a:t>upcast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51884" y="4478585"/>
            <a:ext cx="2696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Inhibit standard </a:t>
            </a:r>
            <a:r>
              <a:rPr lang="en-US" smtClean="0"/>
              <a:t>visit order.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57508" y="5143108"/>
            <a:ext cx="4161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Returns a different class than it is visiting.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02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35" y="375039"/>
            <a:ext cx="8360606" cy="1325563"/>
          </a:xfrm>
        </p:spPr>
        <p:txBody>
          <a:bodyPr/>
          <a:lstStyle/>
          <a:p>
            <a:r>
              <a:rPr lang="en-US" dirty="0" smtClean="0"/>
              <a:t>Where </a:t>
            </a:r>
            <a:r>
              <a:rPr lang="en-US" smtClean="0"/>
              <a:t>am I (and how did I get here)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99" y="1824372"/>
            <a:ext cx="1095951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getContext</a:t>
            </a:r>
            <a:r>
              <a:rPr lang="en-US" dirty="0" smtClean="0"/>
              <a:t>() can tell you how you were reached by the visitor</a:t>
            </a:r>
            <a:br>
              <a:rPr lang="en-US" dirty="0" smtClean="0"/>
            </a:br>
            <a:r>
              <a:rPr lang="en-US" dirty="0" smtClean="0"/>
              <a:t>in the IR DAG</a:t>
            </a:r>
          </a:p>
          <a:p>
            <a:r>
              <a:rPr lang="en-US" dirty="0" smtClean="0"/>
              <a:t>It points to your parent node</a:t>
            </a:r>
          </a:p>
          <a:p>
            <a:r>
              <a:rPr lang="en-US" dirty="0" err="1" smtClean="0"/>
              <a:t>findContext</a:t>
            </a:r>
            <a:r>
              <a:rPr lang="en-US" dirty="0" smtClean="0"/>
              <a:t>&lt;T&gt;() will find a context for a node of type 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void </a:t>
            </a:r>
            <a:r>
              <a:rPr lang="en-US" dirty="0" err="1"/>
              <a:t>ValidateParsedProgram</a:t>
            </a:r>
            <a:r>
              <a:rPr lang="en-US" dirty="0"/>
              <a:t>::</a:t>
            </a:r>
            <a:r>
              <a:rPr lang="en-US" dirty="0" err="1"/>
              <a:t>postorder</a:t>
            </a:r>
            <a:r>
              <a:rPr lang="en-US" dirty="0" smtClean="0"/>
              <a:t>(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const</a:t>
            </a:r>
            <a:r>
              <a:rPr lang="en-US" dirty="0" smtClean="0"/>
              <a:t> </a:t>
            </a:r>
            <a:r>
              <a:rPr lang="en-US" dirty="0"/>
              <a:t>IR::</a:t>
            </a:r>
            <a:r>
              <a:rPr lang="en-US" dirty="0" err="1"/>
              <a:t>StructField</a:t>
            </a:r>
            <a:r>
              <a:rPr lang="en-US" dirty="0"/>
              <a:t>* f) {</a:t>
            </a:r>
          </a:p>
          <a:p>
            <a:pPr marL="0" indent="0">
              <a:buNone/>
            </a:pPr>
            <a:r>
              <a:rPr lang="en-US" dirty="0"/>
              <a:t>    if (</a:t>
            </a:r>
            <a:r>
              <a:rPr lang="en-US" dirty="0" err="1">
                <a:solidFill>
                  <a:srgbClr val="FF0000"/>
                </a:solidFill>
              </a:rPr>
              <a:t>getContext</a:t>
            </a:r>
            <a:r>
              <a:rPr lang="en-US" dirty="0"/>
              <a:t>()-&gt;parent-&gt;node-&gt;is&lt;IR::</a:t>
            </a:r>
            <a:r>
              <a:rPr lang="en-US" dirty="0" err="1"/>
              <a:t>Type_Header</a:t>
            </a:r>
            <a:r>
              <a:rPr lang="en-US" dirty="0"/>
              <a:t>&gt;()) return;</a:t>
            </a:r>
          </a:p>
          <a:p>
            <a:pPr marL="0" indent="0">
              <a:buNone/>
            </a:pPr>
            <a:r>
              <a:rPr lang="en-US" dirty="0"/>
              <a:t>    if (f-&gt;</a:t>
            </a:r>
            <a:r>
              <a:rPr lang="en-US" dirty="0" err="1"/>
              <a:t>name.isDontCare</a:t>
            </a:r>
            <a:r>
              <a:rPr lang="en-US" dirty="0"/>
              <a:t>())</a:t>
            </a:r>
          </a:p>
          <a:p>
            <a:pPr marL="0" indent="0">
              <a:buNone/>
            </a:pPr>
            <a:r>
              <a:rPr lang="en-US" dirty="0"/>
              <a:t>        ::error("%1%: Illegal field name", f-&gt;name);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363286" y="4500998"/>
            <a:ext cx="1108600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node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987093" y="5221670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11014087" y="3347850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1014087" y="2028602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context</a:t>
            </a:r>
            <a:endParaRPr lang="en-US"/>
          </a:p>
        </p:txBody>
      </p:sp>
      <p:cxnSp>
        <p:nvCxnSpPr>
          <p:cNvPr id="32" name="Straight Arrow Connector 31"/>
          <p:cNvCxnSpPr>
            <a:stCxn id="30" idx="0"/>
            <a:endCxn id="31" idx="2"/>
          </p:cNvCxnSpPr>
          <p:nvPr/>
        </p:nvCxnSpPr>
        <p:spPr>
          <a:xfrm flipV="1">
            <a:off x="11498880" y="2724889"/>
            <a:ext cx="0" cy="622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1"/>
            <a:endCxn id="23" idx="3"/>
          </p:cNvCxnSpPr>
          <p:nvPr/>
        </p:nvCxnSpPr>
        <p:spPr>
          <a:xfrm flipH="1">
            <a:off x="10471887" y="3695994"/>
            <a:ext cx="542200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1"/>
            <a:endCxn id="29" idx="3"/>
          </p:cNvCxnSpPr>
          <p:nvPr/>
        </p:nvCxnSpPr>
        <p:spPr>
          <a:xfrm flipH="1" flipV="1">
            <a:off x="10472041" y="2373589"/>
            <a:ext cx="542046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398901" y="3358400"/>
            <a:ext cx="68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0407518" y="2028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0723892" y="2777468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9363287" y="3354164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parent</a:t>
            </a:r>
            <a:endParaRPr lang="en-US" sz="2400" dirty="0"/>
          </a:p>
        </p:txBody>
      </p:sp>
      <p:sp>
        <p:nvSpPr>
          <p:cNvPr id="29" name="Rounded Rectangle 28"/>
          <p:cNvSpPr/>
          <p:nvPr/>
        </p:nvSpPr>
        <p:spPr>
          <a:xfrm>
            <a:off x="9363441" y="2028602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grand</a:t>
            </a:r>
            <a:br>
              <a:rPr lang="en-US" sz="2400" dirty="0" smtClean="0"/>
            </a:br>
            <a:r>
              <a:rPr lang="en-US" sz="2400" dirty="0" smtClean="0"/>
              <a:t>parent</a:t>
            </a:r>
            <a:endParaRPr lang="en-US" sz="2400" dirty="0"/>
          </a:p>
        </p:txBody>
      </p:sp>
      <p:cxnSp>
        <p:nvCxnSpPr>
          <p:cNvPr id="33" name="Straight Arrow Connector 32"/>
          <p:cNvCxnSpPr>
            <a:stCxn id="29" idx="2"/>
            <a:endCxn id="23" idx="0"/>
          </p:cNvCxnSpPr>
          <p:nvPr/>
        </p:nvCxnSpPr>
        <p:spPr>
          <a:xfrm flipH="1">
            <a:off x="9917587" y="2718575"/>
            <a:ext cx="154" cy="6355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2"/>
          </p:cNvCxnSpPr>
          <p:nvPr/>
        </p:nvCxnSpPr>
        <p:spPr>
          <a:xfrm flipH="1">
            <a:off x="9231385" y="2718575"/>
            <a:ext cx="686356" cy="517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5" idx="2"/>
            <a:endCxn id="5" idx="0"/>
          </p:cNvCxnSpPr>
          <p:nvPr/>
        </p:nvCxnSpPr>
        <p:spPr>
          <a:xfrm>
            <a:off x="8197280" y="4037823"/>
            <a:ext cx="1720306" cy="463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7642980" y="3347850"/>
            <a:ext cx="1108600" cy="6899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parent</a:t>
            </a:r>
            <a:endParaRPr lang="en-US" sz="2400" dirty="0"/>
          </a:p>
        </p:txBody>
      </p:sp>
      <p:sp>
        <p:nvSpPr>
          <p:cNvPr id="47" name="Right Arrow 46"/>
          <p:cNvSpPr/>
          <p:nvPr/>
        </p:nvSpPr>
        <p:spPr>
          <a:xfrm rot="19043385">
            <a:off x="10442169" y="4283698"/>
            <a:ext cx="1071716" cy="373626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 rot="19041757">
            <a:off x="10408375" y="4603075"/>
            <a:ext cx="121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getContext</a:t>
            </a:r>
            <a:endParaRPr lang="en-US" dirty="0"/>
          </a:p>
        </p:txBody>
      </p:sp>
      <p:cxnSp>
        <p:nvCxnSpPr>
          <p:cNvPr id="51" name="Straight Arrow Connector 50"/>
          <p:cNvCxnSpPr>
            <a:endCxn id="29" idx="0"/>
          </p:cNvCxnSpPr>
          <p:nvPr/>
        </p:nvCxnSpPr>
        <p:spPr>
          <a:xfrm>
            <a:off x="9917586" y="1400450"/>
            <a:ext cx="155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>
            <a:stCxn id="23" idx="2"/>
            <a:endCxn id="5" idx="0"/>
          </p:cNvCxnSpPr>
          <p:nvPr/>
        </p:nvCxnSpPr>
        <p:spPr>
          <a:xfrm flipH="1">
            <a:off x="9917586" y="4044137"/>
            <a:ext cx="1" cy="456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23" idx="2"/>
          </p:cNvCxnSpPr>
          <p:nvPr/>
        </p:nvCxnSpPr>
        <p:spPr>
          <a:xfrm flipH="1">
            <a:off x="8751580" y="4044137"/>
            <a:ext cx="1166007" cy="569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1" idx="0"/>
          </p:cNvCxnSpPr>
          <p:nvPr/>
        </p:nvCxnSpPr>
        <p:spPr>
          <a:xfrm flipV="1">
            <a:off x="11498880" y="1400450"/>
            <a:ext cx="0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/>
          <p:cNvSpPr txBox="1"/>
          <p:nvPr/>
        </p:nvSpPr>
        <p:spPr>
          <a:xfrm>
            <a:off x="10665428" y="1508111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24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Initializing a visitor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825625"/>
            <a:ext cx="10718800" cy="4351338"/>
          </a:xfrm>
        </p:spPr>
        <p:txBody>
          <a:bodyPr/>
          <a:lstStyle/>
          <a:p>
            <a:r>
              <a:rPr lang="en-US" dirty="0" smtClean="0"/>
              <a:t>method </a:t>
            </a:r>
            <a:r>
              <a:rPr lang="en-US" dirty="0" err="1" smtClean="0"/>
              <a:t>init_apply</a:t>
            </a:r>
            <a:r>
              <a:rPr lang="en-US" dirty="0" smtClean="0"/>
              <a:t> is called by apply before starting the traversal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Visitor::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profile_t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TypeChecker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node)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LOG2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(”Starting type checking”);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Transform::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(node);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8000" y="9525"/>
            <a:ext cx="2794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0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an IR::Node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If the node is part of a parent’s IR::Vector, you can return </a:t>
            </a:r>
            <a:r>
              <a:rPr lang="en-US" dirty="0" err="1" smtClean="0"/>
              <a:t>nullptr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const</a:t>
            </a:r>
            <a:r>
              <a:rPr lang="en-US" dirty="0"/>
              <a:t> IR::Node* </a:t>
            </a:r>
            <a:r>
              <a:rPr lang="en-US" dirty="0" err="1"/>
              <a:t>RemoveUnusedDeclarations</a:t>
            </a:r>
            <a:r>
              <a:rPr lang="en-US" dirty="0"/>
              <a:t>::preorder(IR::</a:t>
            </a:r>
            <a:r>
              <a:rPr lang="en-US" dirty="0" err="1"/>
              <a:t>TableContainer</a:t>
            </a:r>
            <a:r>
              <a:rPr lang="en-US" dirty="0"/>
              <a:t>* </a:t>
            </a:r>
            <a:r>
              <a:rPr lang="en-US" dirty="0" err="1"/>
              <a:t>cont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en-US" dirty="0"/>
              <a:t>    if (!</a:t>
            </a:r>
            <a:r>
              <a:rPr lang="en-US" dirty="0" err="1"/>
              <a:t>refMap</a:t>
            </a:r>
            <a:r>
              <a:rPr lang="en-US" dirty="0"/>
              <a:t>-&gt;</a:t>
            </a:r>
            <a:r>
              <a:rPr lang="en-US" dirty="0" err="1"/>
              <a:t>isUsed</a:t>
            </a:r>
            <a:r>
              <a:rPr lang="en-US" dirty="0"/>
              <a:t>(</a:t>
            </a:r>
            <a:r>
              <a:rPr lang="en-US" dirty="0" err="1"/>
              <a:t>getOriginal</a:t>
            </a:r>
            <a:r>
              <a:rPr lang="en-US" dirty="0" smtClean="0"/>
              <a:t>())) </a:t>
            </a: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    ::warning("Table %1% is not used; removing", </a:t>
            </a:r>
            <a:r>
              <a:rPr lang="en-US" dirty="0" err="1"/>
              <a:t>cont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      LOG1("Removing " &lt;&lt; </a:t>
            </a:r>
            <a:r>
              <a:rPr lang="en-US" dirty="0" err="1"/>
              <a:t>cont</a:t>
            </a:r>
            <a:r>
              <a:rPr lang="en-US" dirty="0" smtClean="0"/>
              <a:t>);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dirty="0" err="1" smtClean="0">
                <a:solidFill>
                  <a:srgbClr val="FF0000"/>
                </a:solidFill>
              </a:rPr>
              <a:t>cont</a:t>
            </a:r>
            <a:r>
              <a:rPr lang="en-US" dirty="0" smtClean="0">
                <a:solidFill>
                  <a:srgbClr val="FF0000"/>
                </a:solidFill>
              </a:rPr>
              <a:t> = </a:t>
            </a:r>
            <a:r>
              <a:rPr lang="en-US" dirty="0" err="1" smtClean="0">
                <a:solidFill>
                  <a:srgbClr val="FF0000"/>
                </a:solidFill>
              </a:rPr>
              <a:t>nullptr</a:t>
            </a:r>
            <a:r>
              <a:rPr lang="en-US" dirty="0" smtClean="0"/>
              <a:t>;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   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prune();</a:t>
            </a:r>
          </a:p>
          <a:p>
            <a:pPr marL="0" indent="0">
              <a:buNone/>
            </a:pPr>
            <a:r>
              <a:rPr lang="en-US" dirty="0"/>
              <a:t>    return </a:t>
            </a:r>
            <a:r>
              <a:rPr lang="en-US" dirty="0" err="1"/>
              <a:t>cont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498" y="143933"/>
            <a:ext cx="2227101" cy="204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39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585" y="1418095"/>
            <a:ext cx="3477490" cy="26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0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112000" y="4096097"/>
            <a:ext cx="5080000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All </a:t>
            </a:r>
            <a:r>
              <a:rPr lang="en-US" dirty="0" err="1" smtClean="0"/>
              <a:t>ControlContainers</a:t>
            </a:r>
            <a:r>
              <a:rPr lang="en-US" dirty="0" smtClean="0"/>
              <a:t> are stored in a Vector&lt;Node&gt;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09784" y="5188295"/>
            <a:ext cx="3882216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Newly created node to insert after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Inserting an IR::Node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759640"/>
            <a:ext cx="11831320" cy="503697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If the node is stored in an IR::Vector&lt;T&gt;, you can return an </a:t>
            </a:r>
            <a:br>
              <a:rPr lang="en-US" dirty="0" smtClean="0"/>
            </a:br>
            <a:r>
              <a:rPr lang="en-US" dirty="0" smtClean="0"/>
              <a:t>IR::Vector&lt;T&gt; and it will be spliced within the parent</a:t>
            </a:r>
          </a:p>
          <a:p>
            <a:r>
              <a:rPr lang="en-US" dirty="0" smtClean="0"/>
              <a:t>You must know T, unfortunately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SpecializeBlocks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ControlContainer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insertions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blocks-&gt;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findInsertions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(insertions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result = new IR::Vector&lt;IR::Node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result-&gt;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for (auto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*insertions) 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createNewControlContainer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result-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result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199" y="507206"/>
            <a:ext cx="976381" cy="9659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8999" y="4460163"/>
            <a:ext cx="2319867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Keep original node too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45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want to convert the program to something else</a:t>
            </a:r>
            <a:br>
              <a:rPr lang="en-US" dirty="0" smtClean="0"/>
            </a:br>
            <a:r>
              <a:rPr lang="en-US" dirty="0" smtClean="0"/>
              <a:t>(e.g. JSON)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422" y="1825624"/>
            <a:ext cx="11969578" cy="5032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 an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Inspector</a:t>
            </a:r>
          </a:p>
          <a:p>
            <a:r>
              <a:rPr lang="en-US" dirty="0" smtClean="0"/>
              <a:t>Keep a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::map&lt;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IR::Node*,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YourClass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*&gt; map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Operation_Binary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expression) override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JsonObject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e-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&gt;emplace("op", expression-&gt;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getStringOp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l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get(map, expression-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e-&gt;emplace("left",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r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get(map, expression-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e-&gt;emplace("right",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map.emplace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(expression, e); // actual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result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793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reporting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182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 ::error() and ::warning() for user-induced errors</a:t>
            </a:r>
          </a:p>
          <a:p>
            <a:r>
              <a:rPr lang="en-US" dirty="0" smtClean="0"/>
              <a:t>These use boost::format format-strings, e.g.,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error("Array indexing %1% applied to non-array type %2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%",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expression,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type-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()); 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These are smart about handling IR classes and source-level information, e.g.: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file.p4(17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): error: Array indexing [] applied to non-array type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&lt;2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 = a[2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    ^^^^</a:t>
            </a:r>
          </a:p>
          <a:p>
            <a:r>
              <a:rPr lang="en-US" dirty="0" smtClean="0"/>
              <a:t>They call the </a:t>
            </a:r>
            <a:r>
              <a:rPr lang="en-US" dirty="0" err="1" smtClean="0"/>
              <a:t>toString</a:t>
            </a:r>
            <a:r>
              <a:rPr lang="en-US" dirty="0" smtClean="0"/>
              <a:t>() method on IR classes involved</a:t>
            </a:r>
          </a:p>
          <a:p>
            <a:r>
              <a:rPr lang="en-US" dirty="0" smtClean="0"/>
              <a:t>One should not expose compiler data structures in error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17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the compiler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1825624"/>
            <a:ext cx="11540065" cy="4772883"/>
          </a:xfrm>
        </p:spPr>
        <p:txBody>
          <a:bodyPr>
            <a:normAutofit/>
          </a:bodyPr>
          <a:lstStyle/>
          <a:p>
            <a:r>
              <a:rPr lang="en-US" dirty="0" smtClean="0"/>
              <a:t>Use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BUG()</a:t>
            </a:r>
            <a:r>
              <a:rPr lang="en-US" dirty="0" smtClean="0"/>
              <a:t> macro to signal compiler bugs. This macro always throws.</a:t>
            </a:r>
          </a:p>
          <a:p>
            <a:r>
              <a:rPr lang="en-US" dirty="0" smtClean="0"/>
              <a:t>Same arguments as for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::error</a:t>
            </a:r>
            <a:endParaRPr lang="en-US" dirty="0" smtClean="0"/>
          </a:p>
          <a:p>
            <a:r>
              <a:rPr lang="en-US" dirty="0"/>
              <a:t>One can expose internal data structures </a:t>
            </a:r>
            <a:r>
              <a:rPr lang="en-US" dirty="0" smtClean="0"/>
              <a:t>when calling </a:t>
            </a:r>
            <a:r>
              <a:rPr lang="en-US" dirty="0" smtClean="0"/>
              <a:t>BUG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BUG_CHECK()</a:t>
            </a:r>
            <a:r>
              <a:rPr lang="en-US" dirty="0" smtClean="0"/>
              <a:t> = assert +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</a:t>
            </a:r>
            <a:r>
              <a:rPr lang="en-US" dirty="0" smtClean="0"/>
              <a:t> in one macro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Each node has a unique ID</a:t>
            </a:r>
          </a:p>
          <a:p>
            <a:r>
              <a:rPr lang="en-US" dirty="0" smtClean="0"/>
              <a:t>(However, </a:t>
            </a:r>
            <a:r>
              <a:rPr lang="en-US" dirty="0" smtClean="0">
                <a:solidFill>
                  <a:srgbClr val="FF0000"/>
                </a:solidFill>
              </a:rPr>
              <a:t>clone</a:t>
            </a:r>
            <a:r>
              <a:rPr lang="en-US" dirty="0" smtClean="0"/>
              <a:t>() preserves the </a:t>
            </a:r>
            <a:r>
              <a:rPr lang="en-US" dirty="0" err="1" smtClean="0"/>
              <a:t>uniqueID</a:t>
            </a:r>
            <a:r>
              <a:rPr lang="en-US" dirty="0" smtClean="0"/>
              <a:t>!)</a:t>
            </a:r>
          </a:p>
          <a:p>
            <a:r>
              <a:rPr lang="en-US" dirty="0" smtClean="0"/>
              <a:t>If code is deterministic unique IDs should be reproducible in different runs</a:t>
            </a:r>
          </a:p>
          <a:p>
            <a:r>
              <a:rPr lang="en-US" dirty="0" smtClean="0"/>
              <a:t>IDs can be used for setting up breakpoints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50" y="573617"/>
            <a:ext cx="2705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5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Dumping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252" y="1855122"/>
            <a:ext cx="508081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::dump(</a:t>
            </a:r>
            <a:r>
              <a:rPr lang="en-US" dirty="0" err="1" smtClean="0"/>
              <a:t>const</a:t>
            </a:r>
            <a:r>
              <a:rPr lang="en-US" dirty="0" smtClean="0"/>
              <a:t> IR::Node*)</a:t>
            </a:r>
            <a:br>
              <a:rPr lang="en-US" dirty="0" smtClean="0"/>
            </a:br>
            <a:r>
              <a:rPr lang="en-US" dirty="0" smtClean="0"/>
              <a:t>dumps the internal IR representation of a node as human-readable text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7639" y="462116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 id</a:t>
            </a:r>
            <a:endParaRPr lang="en-US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5287862" y="831448"/>
            <a:ext cx="1021444" cy="306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5287862" y="831448"/>
            <a:ext cx="1179871" cy="85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9458" y="462116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 type (class)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6939683" y="831448"/>
            <a:ext cx="439220" cy="196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2"/>
          </p:cNvCxnSpPr>
          <p:nvPr/>
        </p:nvCxnSpPr>
        <p:spPr>
          <a:xfrm flipH="1">
            <a:off x="7335045" y="831448"/>
            <a:ext cx="43858" cy="835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18528" y="300867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 flipV="1">
            <a:off x="5241803" y="1448420"/>
            <a:ext cx="1133810" cy="1744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</p:cNvCxnSpPr>
          <p:nvPr/>
        </p:nvCxnSpPr>
        <p:spPr>
          <a:xfrm flipV="1">
            <a:off x="5241803" y="2001231"/>
            <a:ext cx="1341877" cy="1192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23775" y="4788309"/>
            <a:ext cx="138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Children are </a:t>
            </a:r>
          </a:p>
          <a:p>
            <a:r>
              <a:rPr lang="en-US" dirty="0" smtClean="0"/>
              <a:t>indented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16404" y="958696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[107] P4V12Program</a:t>
            </a:r>
          </a:p>
          <a:p>
            <a:r>
              <a:rPr lang="en-US" dirty="0"/>
              <a:t>  declarations: [14] Vector&lt;Node&gt;</a:t>
            </a:r>
          </a:p>
          <a:p>
            <a:r>
              <a:rPr lang="en-US" dirty="0"/>
              <a:t>    [26] </a:t>
            </a:r>
            <a:r>
              <a:rPr lang="en-US" dirty="0" err="1"/>
              <a:t>Type_Struct</a:t>
            </a:r>
            <a:r>
              <a:rPr lang="en-US" dirty="0"/>
              <a:t> name=P</a:t>
            </a:r>
          </a:p>
          <a:p>
            <a:r>
              <a:rPr lang="en-US" dirty="0"/>
              <a:t>      annotations: [15] Vector&lt;Annotation&gt;</a:t>
            </a:r>
          </a:p>
          <a:p>
            <a:r>
              <a:rPr lang="en-US" dirty="0"/>
              <a:t>      fields: [16] Vector&lt;</a:t>
            </a:r>
            <a:r>
              <a:rPr lang="en-US" dirty="0" err="1"/>
              <a:t>StructField</a:t>
            </a:r>
            <a:r>
              <a:rPr lang="en-US" dirty="0"/>
              <a:t>&gt;</a:t>
            </a:r>
          </a:p>
          <a:p>
            <a:r>
              <a:rPr lang="en-US" dirty="0"/>
              <a:t>        [21] </a:t>
            </a:r>
            <a:r>
              <a:rPr lang="en-US" dirty="0" err="1"/>
              <a:t>StructField</a:t>
            </a:r>
            <a:r>
              <a:rPr lang="en-US" dirty="0"/>
              <a:t> name=f1</a:t>
            </a:r>
          </a:p>
          <a:p>
            <a:r>
              <a:rPr lang="en-US" dirty="0"/>
              <a:t>          annotations: [17] Vector&lt;Annotation&gt;</a:t>
            </a:r>
          </a:p>
          <a:p>
            <a:r>
              <a:rPr lang="en-US" dirty="0"/>
              <a:t>          type: [20] </a:t>
            </a:r>
            <a:r>
              <a:rPr lang="en-US" dirty="0" err="1"/>
              <a:t>Type_Bits</a:t>
            </a:r>
            <a:r>
              <a:rPr lang="en-US" dirty="0"/>
              <a:t> size=32 </a:t>
            </a:r>
            <a:r>
              <a:rPr lang="en-US" dirty="0" err="1"/>
              <a:t>isSigned</a:t>
            </a:r>
            <a:r>
              <a:rPr lang="en-US" dirty="0"/>
              <a:t>=0</a:t>
            </a:r>
          </a:p>
          <a:p>
            <a:r>
              <a:rPr lang="en-US" dirty="0"/>
              <a:t>        [25] </a:t>
            </a:r>
            <a:r>
              <a:rPr lang="en-US" dirty="0" err="1"/>
              <a:t>StructField</a:t>
            </a:r>
            <a:r>
              <a:rPr lang="en-US" dirty="0"/>
              <a:t> name=f2</a:t>
            </a:r>
          </a:p>
          <a:p>
            <a:r>
              <a:rPr lang="en-US" dirty="0"/>
              <a:t>          annotations: [22] Vector&lt;Annotation&gt;</a:t>
            </a:r>
          </a:p>
          <a:p>
            <a:r>
              <a:rPr lang="en-US" dirty="0"/>
              <a:t>          type: [24] </a:t>
            </a:r>
            <a:r>
              <a:rPr lang="en-US" dirty="0" err="1"/>
              <a:t>Type_Bits</a:t>
            </a:r>
            <a:r>
              <a:rPr lang="en-US" dirty="0"/>
              <a:t> size=32 </a:t>
            </a:r>
            <a:r>
              <a:rPr lang="en-US" dirty="0" err="1"/>
              <a:t>isSigned</a:t>
            </a:r>
            <a:r>
              <a:rPr lang="en-US" dirty="0"/>
              <a:t>=0</a:t>
            </a:r>
          </a:p>
          <a:p>
            <a:r>
              <a:rPr lang="en-US" dirty="0"/>
              <a:t>    [37] </a:t>
            </a:r>
            <a:r>
              <a:rPr lang="en-US" dirty="0" err="1"/>
              <a:t>Type_Struct</a:t>
            </a:r>
            <a:r>
              <a:rPr lang="en-US" dirty="0"/>
              <a:t> name=T</a:t>
            </a:r>
          </a:p>
          <a:p>
            <a:r>
              <a:rPr lang="en-US" dirty="0"/>
              <a:t>      annotations: [27] Vector&lt;Annotation&gt;</a:t>
            </a:r>
          </a:p>
          <a:p>
            <a:r>
              <a:rPr lang="en-US" dirty="0"/>
              <a:t>      fields: [28] Vector&lt;</a:t>
            </a:r>
            <a:r>
              <a:rPr lang="en-US" dirty="0" err="1"/>
              <a:t>StructField</a:t>
            </a:r>
            <a:r>
              <a:rPr lang="en-US" dirty="0"/>
              <a:t>&gt;</a:t>
            </a:r>
          </a:p>
          <a:p>
            <a:r>
              <a:rPr lang="en-US" dirty="0"/>
              <a:t>        [32] </a:t>
            </a:r>
            <a:r>
              <a:rPr lang="en-US" dirty="0" err="1"/>
              <a:t>StructField</a:t>
            </a:r>
            <a:r>
              <a:rPr lang="en-US" dirty="0"/>
              <a:t> name=t1</a:t>
            </a:r>
          </a:p>
          <a:p>
            <a:r>
              <a:rPr lang="en-US" dirty="0"/>
              <a:t>          annotations: [29] Vector&lt;Annotation&gt;</a:t>
            </a:r>
          </a:p>
          <a:p>
            <a:r>
              <a:rPr lang="en-US" dirty="0"/>
              <a:t>          type: [31] </a:t>
            </a:r>
            <a:r>
              <a:rPr lang="en-US" dirty="0" err="1"/>
              <a:t>Type_Bits</a:t>
            </a:r>
            <a:r>
              <a:rPr lang="en-US" dirty="0"/>
              <a:t> size=32 </a:t>
            </a:r>
            <a:r>
              <a:rPr lang="en-US" dirty="0" err="1"/>
              <a:t>isSigned</a:t>
            </a:r>
            <a:r>
              <a:rPr lang="en-US" dirty="0"/>
              <a:t>=1</a:t>
            </a:r>
          </a:p>
          <a:p>
            <a:r>
              <a:rPr lang="en-US" dirty="0"/>
              <a:t>        [36] </a:t>
            </a:r>
            <a:r>
              <a:rPr lang="en-US" dirty="0" err="1"/>
              <a:t>StructField</a:t>
            </a:r>
            <a:r>
              <a:rPr lang="en-US" dirty="0"/>
              <a:t> name=t2</a:t>
            </a:r>
          </a:p>
          <a:p>
            <a:r>
              <a:rPr lang="en-US" dirty="0"/>
              <a:t>          annotations: [33] Vector&lt;Annotation&gt;</a:t>
            </a:r>
          </a:p>
          <a:p>
            <a:r>
              <a:rPr lang="en-US" dirty="0"/>
              <a:t>          type: [35] </a:t>
            </a:r>
            <a:r>
              <a:rPr lang="en-US" dirty="0" err="1"/>
              <a:t>Type_Bits</a:t>
            </a:r>
            <a:r>
              <a:rPr lang="en-US" dirty="0"/>
              <a:t> size=32 </a:t>
            </a:r>
            <a:r>
              <a:rPr lang="en-US" dirty="0" err="1"/>
              <a:t>isSigned</a:t>
            </a:r>
            <a:r>
              <a:rPr lang="en-US" dirty="0"/>
              <a:t>=1</a:t>
            </a:r>
          </a:p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852795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351338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the LOG*() macros to log internal data structures</a:t>
            </a:r>
          </a:p>
          <a:p>
            <a:pPr lvl="1"/>
            <a:r>
              <a:rPr lang="en-US" dirty="0"/>
              <a:t>the LOG macros call the </a:t>
            </a:r>
            <a:r>
              <a:rPr lang="en-US" dirty="0" err="1"/>
              <a:t>dbprint</a:t>
            </a:r>
            <a:r>
              <a:rPr lang="en-US" dirty="0"/>
              <a:t>() method on IR objects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LOG1("Replacing " &lt;&lt; id &lt;&lt; " with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newid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dirty="0">
                <a:ea typeface="Consolas" charset="0"/>
                <a:cs typeface="Consolas" charset="0"/>
              </a:rPr>
              <a:t>Logging is controlled from the command-line with the –T flag: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-Tnode:2,pass_manager:1 </a:t>
            </a:r>
          </a:p>
          <a:p>
            <a:pPr lvl="1"/>
            <a:r>
              <a:rPr lang="en-US" dirty="0"/>
              <a:t>logs at level 2 in file </a:t>
            </a:r>
            <a:r>
              <a:rPr lang="en-US" dirty="0" err="1"/>
              <a:t>node.cpp</a:t>
            </a:r>
            <a:r>
              <a:rPr lang="en-US" dirty="0"/>
              <a:t>, and level 1 in </a:t>
            </a:r>
            <a:r>
              <a:rPr lang="en-US" dirty="0" err="1"/>
              <a:t>pass_manager.cpp</a:t>
            </a:r>
            <a:endParaRPr lang="en-US" dirty="0"/>
          </a:p>
          <a:p>
            <a:r>
              <a:rPr lang="en-US" dirty="0">
                <a:ea typeface="Consolas" charset="0"/>
                <a:cs typeface="Consolas" charset="0"/>
              </a:rPr>
              <a:t>Beware: -T cannot specify header </a:t>
            </a:r>
            <a:r>
              <a:rPr lang="en-US" dirty="0" smtClean="0">
                <a:ea typeface="Consolas" charset="0"/>
                <a:cs typeface="Consolas" charset="0"/>
              </a:rPr>
              <a:t>files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E.g., -Tpass_manager:1 will print passes as they are executed</a:t>
            </a:r>
            <a:endParaRPr lang="en-US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0"/>
            <a:ext cx="3276600" cy="21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524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v1.0 / 1.1 front-end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in frontends/p4v1</a:t>
            </a:r>
          </a:p>
          <a:p>
            <a:r>
              <a:rPr lang="en-US" dirty="0" smtClean="0"/>
              <a:t>Parsed using flex / </a:t>
            </a:r>
            <a:r>
              <a:rPr lang="en-US" dirty="0" err="1" smtClean="0"/>
              <a:t>yacc</a:t>
            </a:r>
            <a:endParaRPr lang="en-US" dirty="0" smtClean="0"/>
          </a:p>
          <a:p>
            <a:r>
              <a:rPr lang="en-US" dirty="0" smtClean="0"/>
              <a:t>Some IR classes are only used to represent P4 v1.0 programs</a:t>
            </a:r>
          </a:p>
          <a:p>
            <a:r>
              <a:rPr lang="en-US" dirty="0" smtClean="0"/>
              <a:t>Type inference </a:t>
            </a:r>
          </a:p>
          <a:p>
            <a:r>
              <a:rPr lang="en-US" dirty="0" smtClean="0"/>
              <a:t>Converted to P4 v1.2 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4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v1.2 compiler front-end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534" y="300567"/>
            <a:ext cx="381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653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P4 v1.2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Parser written using flex and bison</a:t>
            </a:r>
          </a:p>
          <a:p>
            <a:r>
              <a:rPr lang="en-US" dirty="0" smtClean="0"/>
              <a:t>Grammar is difficult to express using bison capabilities</a:t>
            </a:r>
          </a:p>
          <a:p>
            <a:r>
              <a:rPr lang="en-US" dirty="0" smtClean="0"/>
              <a:t>Parser, </a:t>
            </a:r>
            <a:r>
              <a:rPr lang="en-US" dirty="0" err="1" smtClean="0"/>
              <a:t>lexer</a:t>
            </a:r>
            <a:r>
              <a:rPr lang="en-US" dirty="0" smtClean="0"/>
              <a:t> and symbol manager cooperate to resolve identifiers</a:t>
            </a:r>
          </a:p>
          <a:p>
            <a:pPr lvl="1"/>
            <a:r>
              <a:rPr lang="en-US" dirty="0" err="1" smtClean="0"/>
              <a:t>Lexer</a:t>
            </a:r>
            <a:r>
              <a:rPr lang="en-US" dirty="0" smtClean="0"/>
              <a:t> distinguishes types from regular identifiers using symbol table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859" y="365125"/>
            <a:ext cx="1823944" cy="166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3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614" y="320146"/>
            <a:ext cx="2153387" cy="2864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&lt;-&gt; 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118" y="1600201"/>
            <a:ext cx="9224682" cy="511919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Front-end maintains </a:t>
            </a:r>
            <a:r>
              <a:rPr lang="en-US" sz="3200" dirty="0" smtClean="0"/>
              <a:t>invariant that IR</a:t>
            </a:r>
            <a:br>
              <a:rPr lang="en-US" sz="3200" dirty="0" smtClean="0"/>
            </a:br>
            <a:r>
              <a:rPr lang="en-US" sz="3200" dirty="0" smtClean="0"/>
              <a:t> is always </a:t>
            </a:r>
            <a:r>
              <a:rPr lang="en-US" sz="3200" dirty="0" err="1" smtClean="0"/>
              <a:t>serializable</a:t>
            </a:r>
            <a:r>
              <a:rPr lang="en-US" sz="3200" dirty="0" smtClean="0"/>
              <a:t> to a P4 program</a:t>
            </a:r>
          </a:p>
          <a:p>
            <a:r>
              <a:rPr lang="en-US" sz="3200" dirty="0" smtClean="0"/>
              <a:t>Simplifies debugging and testing</a:t>
            </a:r>
          </a:p>
          <a:p>
            <a:pPr lvl="1"/>
            <a:r>
              <a:rPr lang="en-US" sz="2800" dirty="0" smtClean="0"/>
              <a:t>Easy to read the IR: just generate and read P4</a:t>
            </a:r>
          </a:p>
          <a:p>
            <a:pPr lvl="1"/>
            <a:r>
              <a:rPr lang="en-US" sz="2800" dirty="0" smtClean="0"/>
              <a:t>Easy to compare IR with reference (unit testing)</a:t>
            </a:r>
          </a:p>
          <a:p>
            <a:pPr lvl="1"/>
            <a:r>
              <a:rPr lang="en-US" sz="2800" dirty="0" smtClean="0"/>
              <a:t>Compiler can self-validate (re-compile generated code)</a:t>
            </a:r>
          </a:p>
          <a:p>
            <a:r>
              <a:rPr lang="en-US" sz="3200" dirty="0" smtClean="0"/>
              <a:t>IR always maintains source-level position</a:t>
            </a:r>
          </a:p>
          <a:p>
            <a:pPr lvl="1"/>
            <a:r>
              <a:rPr lang="en-US" sz="2800" dirty="0" smtClean="0"/>
              <a:t>can emit nice error message anywhere</a:t>
            </a:r>
          </a:p>
        </p:txBody>
      </p:sp>
    </p:spTree>
    <p:extLst>
      <p:ext uri="{BB962C8B-B14F-4D97-AF65-F5344CB8AC3E}">
        <p14:creationId xmlns:p14="http://schemas.microsoft.com/office/powerpoint/2010/main" val="1369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0" name="Right Arrow 9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ight Arrow 15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Left Brace 16"/>
          <p:cNvSpPr/>
          <p:nvPr/>
        </p:nvSpPr>
        <p:spPr>
          <a:xfrm rot="16200000">
            <a:off x="7240884" y="3224968"/>
            <a:ext cx="329551" cy="4006843"/>
          </a:xfrm>
          <a:prstGeom prst="leftBrace">
            <a:avLst>
              <a:gd name="adj1" fmla="val 30284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628002" y="5377485"/>
            <a:ext cx="155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Target-specific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21964" y="4901410"/>
            <a:ext cx="206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Target-independent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01640" y="1459855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Same </a:t>
            </a:r>
            <a:r>
              <a:rPr lang="en-US" sz="2400" i="1" smtClean="0"/>
              <a:t>IR</a:t>
            </a:r>
            <a:endParaRPr lang="en-US" sz="2400" i="1" dirty="0"/>
          </a:p>
        </p:txBody>
      </p:sp>
      <p:cxnSp>
        <p:nvCxnSpPr>
          <p:cNvPr id="22" name="Straight Arrow Connector 21"/>
          <p:cNvCxnSpPr>
            <a:stCxn id="20" idx="2"/>
            <a:endCxn id="8" idx="0"/>
          </p:cNvCxnSpPr>
          <p:nvPr/>
        </p:nvCxnSpPr>
        <p:spPr>
          <a:xfrm flipH="1">
            <a:off x="4721810" y="1921520"/>
            <a:ext cx="1473102" cy="18080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9" idx="0"/>
          </p:cNvCxnSpPr>
          <p:nvPr/>
        </p:nvCxnSpPr>
        <p:spPr>
          <a:xfrm>
            <a:off x="6194912" y="1921520"/>
            <a:ext cx="1154188" cy="18080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279958" y="1369020"/>
            <a:ext cx="2891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IR with target-specific</a:t>
            </a:r>
          </a:p>
          <a:p>
            <a:pPr algn="ctr"/>
            <a:r>
              <a:rPr lang="en-US" sz="2400" i="1" dirty="0" smtClean="0"/>
              <a:t>extensions</a:t>
            </a:r>
            <a:endParaRPr lang="en-US" sz="2400" i="1" dirty="0"/>
          </a:p>
        </p:txBody>
      </p:sp>
      <p:cxnSp>
        <p:nvCxnSpPr>
          <p:cNvPr id="27" name="Straight Arrow Connector 26"/>
          <p:cNvCxnSpPr>
            <a:stCxn id="26" idx="2"/>
            <a:endCxn id="6" idx="0"/>
          </p:cNvCxnSpPr>
          <p:nvPr/>
        </p:nvCxnSpPr>
        <p:spPr>
          <a:xfrm>
            <a:off x="8725867" y="2200017"/>
            <a:ext cx="1" cy="7658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9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033899"/>
          </a:xfrm>
        </p:spPr>
        <p:txBody>
          <a:bodyPr>
            <a:normAutofit/>
          </a:bodyPr>
          <a:lstStyle/>
          <a:p>
            <a:r>
              <a:rPr lang="en-US" dirty="0" smtClean="0"/>
              <a:t>Name resolution</a:t>
            </a:r>
          </a:p>
          <a:p>
            <a:r>
              <a:rPr lang="en-US" dirty="0" smtClean="0"/>
              <a:t>Type checking/type inference (</a:t>
            </a:r>
            <a:r>
              <a:rPr lang="en-US" dirty="0" err="1" smtClean="0"/>
              <a:t>Hindley</a:t>
            </a:r>
            <a:r>
              <a:rPr lang="en-US" dirty="0" smtClean="0"/>
              <a:t>-Milner)</a:t>
            </a:r>
          </a:p>
          <a:p>
            <a:r>
              <a:rPr lang="en-US" dirty="0" smtClean="0"/>
              <a:t>Constant folding</a:t>
            </a:r>
          </a:p>
          <a:p>
            <a:r>
              <a:rPr lang="en-US" dirty="0" smtClean="0"/>
              <a:t>Strength reduction</a:t>
            </a:r>
          </a:p>
          <a:p>
            <a:r>
              <a:rPr lang="en-US" dirty="0" smtClean="0"/>
              <a:t>Dead code removal</a:t>
            </a:r>
          </a:p>
          <a:p>
            <a:r>
              <a:rPr lang="en-US" dirty="0" smtClean="0"/>
              <a:t>Compile-time </a:t>
            </a:r>
            <a:r>
              <a:rPr lang="en-US" dirty="0" smtClean="0"/>
              <a:t>evaluation &amp; specialization</a:t>
            </a:r>
          </a:p>
          <a:p>
            <a:r>
              <a:rPr lang="en-US" dirty="0" smtClean="0"/>
              <a:t>Conversion to P4 source</a:t>
            </a:r>
          </a:p>
          <a:p>
            <a:r>
              <a:rPr lang="en-US" dirty="0" smtClean="0"/>
              <a:t>Many small lowering passes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108" y="2799631"/>
            <a:ext cx="2426192" cy="11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2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205" y="76573"/>
            <a:ext cx="2185818" cy="1604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3929"/>
          </a:xfrm>
        </p:spPr>
        <p:txBody>
          <a:bodyPr/>
          <a:lstStyle/>
          <a:p>
            <a:r>
              <a:rPr lang="en-US" dirty="0" smtClean="0"/>
              <a:t>Important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660" y="886801"/>
            <a:ext cx="10515600" cy="574104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Toplevel</a:t>
            </a:r>
            <a:r>
              <a:rPr lang="en-US" dirty="0"/>
              <a:t> element is IR::</a:t>
            </a:r>
            <a:r>
              <a:rPr lang="en-US" dirty="0" smtClean="0"/>
              <a:t>P4V12Program</a:t>
            </a:r>
          </a:p>
          <a:p>
            <a:r>
              <a:rPr lang="en-US" dirty="0" smtClean="0"/>
              <a:t>IR::Constant – integer literal (uses </a:t>
            </a:r>
            <a:r>
              <a:rPr lang="en-US" dirty="0" err="1" smtClean="0"/>
              <a:t>libgmp</a:t>
            </a:r>
            <a:r>
              <a:rPr lang="en-US" dirty="0" smtClean="0"/>
              <a:t> for arbitrary precision)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IDeclaration</a:t>
            </a:r>
            <a:r>
              <a:rPr lang="en-US" dirty="0" smtClean="0"/>
              <a:t> – interface for all classes that introduce a new name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INamespace</a:t>
            </a:r>
            <a:r>
              <a:rPr lang="en-US" dirty="0" smtClean="0"/>
              <a:t> - interface for all classes that introduce a new scope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TableContainer</a:t>
            </a:r>
            <a:r>
              <a:rPr lang="en-US" dirty="0" smtClean="0"/>
              <a:t> – a P4 v1.2 table (“Table” is used for P4 v1.1)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ParserContainer</a:t>
            </a:r>
            <a:r>
              <a:rPr lang="en-US" dirty="0" smtClean="0"/>
              <a:t> - a P4 v1.2 parser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ControlContainer</a:t>
            </a:r>
            <a:r>
              <a:rPr lang="en-US" dirty="0" smtClean="0"/>
              <a:t> – a P4 v1.2 control block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ActionContainer</a:t>
            </a:r>
            <a:r>
              <a:rPr lang="en-US" dirty="0" smtClean="0"/>
              <a:t> – a P4 v1.2 action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Type_Control</a:t>
            </a:r>
            <a:r>
              <a:rPr lang="en-US" dirty="0" smtClean="0"/>
              <a:t> – A control block prototype (also for Parser, Action, Table)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Declaration_ID</a:t>
            </a:r>
            <a:r>
              <a:rPr lang="en-US" dirty="0" smtClean="0"/>
              <a:t> – a declaration that is just an identifier (e.g., in </a:t>
            </a:r>
            <a:r>
              <a:rPr lang="en-US" dirty="0" err="1" smtClean="0"/>
              <a:t>enum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IR::Parameter – function/method/block parameter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Type_Extern</a:t>
            </a:r>
            <a:r>
              <a:rPr lang="en-US" dirty="0" smtClean="0"/>
              <a:t> – represents an extern block type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TypeSpecialized</a:t>
            </a:r>
            <a:r>
              <a:rPr lang="en-US" dirty="0" smtClean="0"/>
              <a:t> – e.g., </a:t>
            </a:r>
            <a:r>
              <a:rPr lang="en-US" dirty="0" err="1" smtClean="0"/>
              <a:t>ext</a:t>
            </a:r>
            <a:r>
              <a:rPr lang="en-US" dirty="0" smtClean="0"/>
              <a:t>&lt;bit&lt;32&gt;&gt;, where </a:t>
            </a:r>
            <a:r>
              <a:rPr lang="en-US" dirty="0" err="1" smtClean="0"/>
              <a:t>ext</a:t>
            </a:r>
            <a:r>
              <a:rPr lang="en-US" dirty="0" smtClean="0"/>
              <a:t> is an extern</a:t>
            </a:r>
            <a:endParaRPr lang="en-US" dirty="0"/>
          </a:p>
          <a:p>
            <a:r>
              <a:rPr lang="en-US" dirty="0" smtClean="0"/>
              <a:t>IR::</a:t>
            </a:r>
            <a:r>
              <a:rPr lang="en-US" dirty="0" err="1" smtClean="0"/>
              <a:t>TypeNameExpression</a:t>
            </a:r>
            <a:r>
              <a:rPr lang="en-US" dirty="0" smtClean="0"/>
              <a:t> – e.g., </a:t>
            </a:r>
            <a:r>
              <a:rPr lang="en-US" dirty="0" err="1" smtClean="0"/>
              <a:t>enum</a:t>
            </a:r>
            <a:r>
              <a:rPr lang="en-US" dirty="0" smtClean="0"/>
              <a:t> X { b }  X x = </a:t>
            </a:r>
            <a:r>
              <a:rPr lang="en-US" dirty="0" err="1" smtClean="0">
                <a:solidFill>
                  <a:srgbClr val="FF0000"/>
                </a:solidFill>
              </a:rPr>
              <a:t>X</a:t>
            </a:r>
            <a:r>
              <a:rPr lang="en-US" dirty="0" err="1" smtClean="0"/>
              <a:t>.b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12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907" y="2600061"/>
            <a:ext cx="11586046" cy="39796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IR::Path generalizes </a:t>
            </a:r>
            <a:r>
              <a:rPr lang="en-US" dirty="0" smtClean="0"/>
              <a:t>identifiers </a:t>
            </a:r>
            <a:endParaRPr lang="en-US" dirty="0"/>
          </a:p>
          <a:p>
            <a:r>
              <a:rPr lang="en-US" dirty="0"/>
              <a:t>IR::Paths can appear in </a:t>
            </a:r>
            <a:r>
              <a:rPr lang="en-US" dirty="0" smtClean="0"/>
              <a:t>two contexts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PathExpression</a:t>
            </a:r>
            <a:r>
              <a:rPr lang="en-US" dirty="0" smtClean="0"/>
              <a:t>: an expression that refers to a name (name is a Path)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Type_Name</a:t>
            </a:r>
            <a:r>
              <a:rPr lang="en-US" dirty="0" smtClean="0"/>
              <a:t>: an expression that refers to a type by name (name is a Path)</a:t>
            </a:r>
          </a:p>
          <a:p>
            <a:r>
              <a:rPr lang="en-US" dirty="0" smtClean="0"/>
              <a:t>IR::Member represents a field access</a:t>
            </a:r>
            <a:endParaRPr lang="en-US" dirty="0"/>
          </a:p>
          <a:p>
            <a:r>
              <a:rPr lang="en-US" dirty="0" err="1" smtClean="0"/>
              <a:t>ReferenceMap</a:t>
            </a:r>
            <a:r>
              <a:rPr lang="en-US" dirty="0" smtClean="0"/>
              <a:t> core methods:</a:t>
            </a:r>
          </a:p>
          <a:p>
            <a:pPr lvl="1"/>
            <a:r>
              <a:rPr lang="en-US" dirty="0" err="1" smtClean="0"/>
              <a:t>const</a:t>
            </a:r>
            <a:r>
              <a:rPr lang="en-US" dirty="0" smtClean="0"/>
              <a:t> IR::</a:t>
            </a:r>
            <a:r>
              <a:rPr lang="en-US" dirty="0" err="1" smtClean="0"/>
              <a:t>IDeclaration</a:t>
            </a:r>
            <a:r>
              <a:rPr lang="en-US" dirty="0" smtClean="0"/>
              <a:t>* </a:t>
            </a:r>
            <a:r>
              <a:rPr lang="en-US" dirty="0" err="1" smtClean="0"/>
              <a:t>getDeclaration</a:t>
            </a:r>
            <a:r>
              <a:rPr lang="en-US" dirty="0" smtClean="0"/>
              <a:t>(</a:t>
            </a:r>
            <a:r>
              <a:rPr lang="en-US" dirty="0" err="1" smtClean="0"/>
              <a:t>const</a:t>
            </a:r>
            <a:r>
              <a:rPr lang="en-US" dirty="0" smtClean="0"/>
              <a:t> IR::Path* path)</a:t>
            </a:r>
          </a:p>
          <a:p>
            <a:pPr lvl="1"/>
            <a:r>
              <a:rPr lang="en-US" dirty="0" err="1" smtClean="0"/>
              <a:t>cstring</a:t>
            </a:r>
            <a:r>
              <a:rPr lang="en-US" dirty="0" smtClean="0"/>
              <a:t> </a:t>
            </a:r>
            <a:r>
              <a:rPr lang="en-US" dirty="0" err="1"/>
              <a:t>newName</a:t>
            </a:r>
            <a:r>
              <a:rPr lang="en-US" dirty="0"/>
              <a:t>(</a:t>
            </a:r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smtClean="0"/>
              <a:t>base) </a:t>
            </a:r>
          </a:p>
          <a:p>
            <a:r>
              <a:rPr lang="en-US" dirty="0" err="1"/>
              <a:t>ResolveReferencesInspector</a:t>
            </a:r>
            <a:r>
              <a:rPr lang="en-US" dirty="0"/>
              <a:t> produces a </a:t>
            </a:r>
            <a:r>
              <a:rPr lang="en-US" dirty="0" err="1" smtClean="0"/>
              <a:t>ReferenceMap</a:t>
            </a:r>
            <a:endParaRPr lang="en-US" dirty="0" smtClean="0"/>
          </a:p>
          <a:p>
            <a:r>
              <a:rPr lang="en-US" dirty="0" smtClean="0"/>
              <a:t>Note: source position </a:t>
            </a:r>
            <a:r>
              <a:rPr lang="en-US" i="1" dirty="0" smtClean="0"/>
              <a:t>is important</a:t>
            </a:r>
            <a:r>
              <a:rPr lang="en-US" dirty="0" smtClean="0"/>
              <a:t>: some references are only resolved to previous definitions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5106" y="4676094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/>
              <a:t>INode</a:t>
            </a:r>
            <a:r>
              <a:rPr lang="en-US" dirty="0" smtClean="0"/>
              <a:t> that introduced symbol referred.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55106" y="5061576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Fresh unique name.</a:t>
            </a:r>
            <a:endParaRPr lang="en-US" dirty="0"/>
          </a:p>
        </p:txBody>
      </p:sp>
      <p:sp>
        <p:nvSpPr>
          <p:cNvPr id="7" name="Isosceles Triangle 3"/>
          <p:cNvSpPr/>
          <p:nvPr/>
        </p:nvSpPr>
        <p:spPr>
          <a:xfrm>
            <a:off x="6715029" y="365125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IR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0168984" y="240217"/>
            <a:ext cx="155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ReferenceMap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557664"/>
              </p:ext>
            </p:extLst>
          </p:nvPr>
        </p:nvGraphicFramePr>
        <p:xfrm>
          <a:off x="10168984" y="679603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/>
                <a:gridCol w="775083"/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Decl</a:t>
                      </a:r>
                      <a:endParaRPr lang="en-US" dirty="0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Elbow Connector 11"/>
          <p:cNvCxnSpPr/>
          <p:nvPr/>
        </p:nvCxnSpPr>
        <p:spPr>
          <a:xfrm rot="10800000">
            <a:off x="8370603" y="1182286"/>
            <a:ext cx="2151503" cy="29753"/>
          </a:xfrm>
          <a:prstGeom prst="bentConnector4">
            <a:avLst>
              <a:gd name="adj1" fmla="val 47163"/>
              <a:gd name="adj2" fmla="val 7347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0800000" flipV="1">
            <a:off x="7723475" y="1627370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 flipV="1">
            <a:off x="9208723" y="1938054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3" idx="0"/>
          </p:cNvCxnSpPr>
          <p:nvPr/>
        </p:nvCxnSpPr>
        <p:spPr>
          <a:xfrm rot="10800000">
            <a:off x="7973191" y="1137794"/>
            <a:ext cx="3435973" cy="94671"/>
          </a:xfrm>
          <a:prstGeom prst="bentConnector4">
            <a:avLst>
              <a:gd name="adj1" fmla="val 15248"/>
              <a:gd name="adj2" fmla="val 3414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3" idx="0"/>
          </p:cNvCxnSpPr>
          <p:nvPr/>
        </p:nvCxnSpPr>
        <p:spPr>
          <a:xfrm rot="10800000">
            <a:off x="7973190" y="1137794"/>
            <a:ext cx="3441556" cy="359341"/>
          </a:xfrm>
          <a:prstGeom prst="bentConnector4">
            <a:avLst>
              <a:gd name="adj1" fmla="val 48227"/>
              <a:gd name="adj2" fmla="val 1636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4" idx="0"/>
          </p:cNvCxnSpPr>
          <p:nvPr/>
        </p:nvCxnSpPr>
        <p:spPr>
          <a:xfrm rot="10800000" flipV="1">
            <a:off x="8248537" y="1875690"/>
            <a:ext cx="3160626" cy="11631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086656" y="2858828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601409" y="2234344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248536" y="118228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40196" y="3825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Program IR</a:t>
            </a: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851124" y="1137793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126471" y="3038790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/>
          <p:cNvSpPr txBox="1"/>
          <p:nvPr/>
        </p:nvSpPr>
        <p:spPr>
          <a:xfrm>
            <a:off x="5201315" y="1706679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declarations</a:t>
            </a:r>
            <a:endParaRPr lang="en-US"/>
          </a:p>
        </p:txBody>
      </p:sp>
      <p:sp>
        <p:nvSpPr>
          <p:cNvPr id="361" name="TextBox 360"/>
          <p:cNvSpPr txBox="1"/>
          <p:nvPr/>
        </p:nvSpPr>
        <p:spPr>
          <a:xfrm>
            <a:off x="5125481" y="228216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uses</a:t>
            </a:r>
            <a:endParaRPr lang="en-US" dirty="0"/>
          </a:p>
        </p:txBody>
      </p:sp>
      <p:cxnSp>
        <p:nvCxnSpPr>
          <p:cNvPr id="363" name="Straight Arrow Connector 362"/>
          <p:cNvCxnSpPr>
            <a:stCxn id="360" idx="3"/>
            <a:endCxn id="23" idx="2"/>
          </p:cNvCxnSpPr>
          <p:nvPr/>
        </p:nvCxnSpPr>
        <p:spPr>
          <a:xfrm flipV="1">
            <a:off x="6531872" y="1252212"/>
            <a:ext cx="1319252" cy="63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/>
          <p:cNvCxnSpPr>
            <a:stCxn id="360" idx="3"/>
          </p:cNvCxnSpPr>
          <p:nvPr/>
        </p:nvCxnSpPr>
        <p:spPr>
          <a:xfrm>
            <a:off x="6531872" y="1891345"/>
            <a:ext cx="1594599" cy="125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>
            <a:stCxn id="361" idx="3"/>
            <a:endCxn id="19" idx="2"/>
          </p:cNvCxnSpPr>
          <p:nvPr/>
        </p:nvCxnSpPr>
        <p:spPr>
          <a:xfrm flipV="1">
            <a:off x="5726928" y="2348763"/>
            <a:ext cx="1874481" cy="11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7327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9722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bit&lt;8&gt; x = 10;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struct S { bit&lt;8&gt; s;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action a(in S w, out bit&lt;8&gt; z)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 z = x + </a:t>
            </a:r>
            <a:r>
              <a:rPr lang="en-US" dirty="0" err="1" smtClean="0"/>
              <a:t>w.s</a:t>
            </a:r>
            <a:r>
              <a:rPr lang="en-US" dirty="0" smtClean="0"/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}</a:t>
            </a:r>
            <a:endParaRPr lang="en-US" dirty="0"/>
          </a:p>
        </p:txBody>
      </p:sp>
      <p:cxnSp>
        <p:nvCxnSpPr>
          <p:cNvPr id="4" name="Elbow Connector 3"/>
          <p:cNvCxnSpPr>
            <a:stCxn id="23" idx="0"/>
            <a:endCxn id="16" idx="2"/>
          </p:cNvCxnSpPr>
          <p:nvPr/>
        </p:nvCxnSpPr>
        <p:spPr>
          <a:xfrm rot="5400000" flipH="1" flipV="1">
            <a:off x="2775123" y="1647791"/>
            <a:ext cx="572258" cy="3458817"/>
          </a:xfrm>
          <a:prstGeom prst="bentConnector3">
            <a:avLst>
              <a:gd name="adj1" fmla="val 2094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681330" y="279289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743200" y="198234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10578" y="235240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37961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01247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22513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/>
          <p:cNvCxnSpPr>
            <a:stCxn id="22" idx="0"/>
          </p:cNvCxnSpPr>
          <p:nvPr/>
        </p:nvCxnSpPr>
        <p:spPr>
          <a:xfrm rot="5400000" flipH="1" flipV="1">
            <a:off x="1644996" y="2455794"/>
            <a:ext cx="1373117" cy="1041952"/>
          </a:xfrm>
          <a:prstGeom prst="bentConnector3">
            <a:avLst>
              <a:gd name="adj1" fmla="val 4495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1" idx="0"/>
            <a:endCxn id="54" idx="2"/>
          </p:cNvCxnSpPr>
          <p:nvPr/>
        </p:nvCxnSpPr>
        <p:spPr>
          <a:xfrm rot="5400000" flipH="1" flipV="1">
            <a:off x="2337836" y="3114676"/>
            <a:ext cx="558108" cy="53919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474226" y="0"/>
            <a:ext cx="4717774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P4V12Program</a:t>
            </a:r>
            <a:endParaRPr lang="en-US" sz="1600" dirty="0"/>
          </a:p>
          <a:p>
            <a:r>
              <a:rPr lang="en-US" sz="1600" dirty="0"/>
              <a:t>  </a:t>
            </a:r>
            <a:r>
              <a:rPr lang="en-US" sz="1600" dirty="0" smtClean="0"/>
              <a:t>declarations=Vector&lt;Node</a:t>
            </a:r>
            <a:r>
              <a:rPr lang="en-US" sz="1600" dirty="0"/>
              <a:t>&gt;[3]</a:t>
            </a:r>
          </a:p>
          <a:p>
            <a:r>
              <a:rPr lang="en-US" sz="1600" dirty="0"/>
              <a:t>    </a:t>
            </a:r>
            <a:r>
              <a:rPr lang="en-US" sz="1600" dirty="0" smtClean="0"/>
              <a:t>0=</a:t>
            </a:r>
            <a:r>
              <a:rPr lang="en-US" sz="1600" dirty="0" err="1" smtClean="0"/>
              <a:t>Declaration_Constant</a:t>
            </a:r>
            <a:r>
              <a:rPr lang="en-US" sz="1600" dirty="0" smtClean="0"/>
              <a:t>, name=x</a:t>
            </a:r>
            <a:endParaRPr lang="en-US" sz="1600" dirty="0"/>
          </a:p>
          <a:p>
            <a:r>
              <a:rPr lang="en-US" sz="1600" dirty="0" smtClean="0"/>
              <a:t>        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initializer=Constant, value=10</a:t>
            </a:r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smtClean="0"/>
              <a:t>1=</a:t>
            </a:r>
            <a:r>
              <a:rPr lang="en-US" sz="1600" dirty="0" err="1" smtClean="0"/>
              <a:t>Type_Struct</a:t>
            </a:r>
            <a:r>
              <a:rPr lang="en-US" sz="1600" dirty="0" smtClean="0"/>
              <a:t>, name=S</a:t>
            </a:r>
            <a:endParaRPr lang="en-US" sz="1600" dirty="0"/>
          </a:p>
          <a:p>
            <a:r>
              <a:rPr lang="en-US" sz="1600" dirty="0" smtClean="0"/>
              <a:t>        fields=Vector&lt;</a:t>
            </a:r>
            <a:r>
              <a:rPr lang="en-US" sz="1600" dirty="0" err="1" smtClean="0"/>
              <a:t>StructField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</a:t>
            </a:r>
            <a:r>
              <a:rPr lang="en-US" sz="1600" dirty="0" smtClean="0"/>
              <a:t>0=</a:t>
            </a:r>
            <a:r>
              <a:rPr lang="en-US" sz="1600" dirty="0" err="1" smtClean="0"/>
              <a:t>StructField</a:t>
            </a:r>
            <a:r>
              <a:rPr lang="en-US" sz="1600" dirty="0" smtClean="0"/>
              <a:t>, name=s</a:t>
            </a:r>
            <a:endParaRPr lang="en-US" sz="1600" dirty="0"/>
          </a:p>
          <a:p>
            <a:r>
              <a:rPr lang="en-US" sz="1600" dirty="0" smtClean="0"/>
              <a:t>            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smtClean="0"/>
              <a:t>2=</a:t>
            </a:r>
            <a:r>
              <a:rPr lang="en-US" sz="1600" dirty="0" err="1" smtClean="0"/>
              <a:t>ActionContainer</a:t>
            </a:r>
            <a:r>
              <a:rPr lang="en-US" sz="1600" dirty="0" smtClean="0"/>
              <a:t>, name=a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parameters=</a:t>
            </a:r>
            <a:r>
              <a:rPr lang="en-US" sz="1600" dirty="0" err="1" smtClean="0"/>
              <a:t>ParameterList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smtClean="0"/>
              <a:t>parameters=Vector&lt;Parameter</a:t>
            </a:r>
            <a:r>
              <a:rPr lang="en-US" sz="1600" dirty="0"/>
              <a:t>&gt;[2]</a:t>
            </a:r>
          </a:p>
          <a:p>
            <a:r>
              <a:rPr lang="en-US" sz="1600" dirty="0"/>
              <a:t>          </a:t>
            </a:r>
            <a:r>
              <a:rPr lang="en-US" sz="1600" dirty="0" smtClean="0"/>
              <a:t>0=Parameter, name=w, direction=in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type=</a:t>
            </a:r>
            <a:r>
              <a:rPr lang="en-US" sz="1600" dirty="0" err="1" smtClean="0"/>
              <a:t>Type_Name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name=S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1=Parameter, name=z, direction=out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body=Vector&lt;</a:t>
            </a:r>
            <a:r>
              <a:rPr lang="en-US" sz="1600" dirty="0" err="1" smtClean="0"/>
              <a:t>StatOrDecl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</a:t>
            </a:r>
            <a:r>
              <a:rPr lang="en-US" sz="1600" dirty="0" smtClean="0"/>
              <a:t>0=</a:t>
            </a:r>
            <a:r>
              <a:rPr lang="en-US" sz="1600" dirty="0" err="1" smtClean="0"/>
              <a:t>AssignmentStatement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left=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name=z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right=Add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left=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name=x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right=Member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expr=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name=w</a:t>
            </a:r>
            <a:endParaRPr lang="en-US" sz="1600" dirty="0"/>
          </a:p>
          <a:p>
            <a:r>
              <a:rPr lang="en-US" sz="1600" dirty="0"/>
              <a:t>              member=s</a:t>
            </a:r>
          </a:p>
        </p:txBody>
      </p:sp>
      <p:cxnSp>
        <p:nvCxnSpPr>
          <p:cNvPr id="32" name="Elbow Connector 31"/>
          <p:cNvCxnSpPr>
            <a:endCxn id="19" idx="0"/>
          </p:cNvCxnSpPr>
          <p:nvPr/>
        </p:nvCxnSpPr>
        <p:spPr>
          <a:xfrm rot="10800000" flipV="1">
            <a:off x="2852532" y="665920"/>
            <a:ext cx="4830421" cy="1316419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20" idx="3"/>
          </p:cNvCxnSpPr>
          <p:nvPr/>
        </p:nvCxnSpPr>
        <p:spPr>
          <a:xfrm rot="10800000" flipV="1">
            <a:off x="2029239" y="1413975"/>
            <a:ext cx="5620584" cy="108751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3" idx="2"/>
          </p:cNvCxnSpPr>
          <p:nvPr/>
        </p:nvCxnSpPr>
        <p:spPr>
          <a:xfrm rot="10800000">
            <a:off x="1331844" y="3961502"/>
            <a:ext cx="6599582" cy="839098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22" idx="2"/>
          </p:cNvCxnSpPr>
          <p:nvPr/>
        </p:nvCxnSpPr>
        <p:spPr>
          <a:xfrm rot="10800000">
            <a:off x="1810579" y="3961503"/>
            <a:ext cx="6170543" cy="164050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21" idx="2"/>
          </p:cNvCxnSpPr>
          <p:nvPr/>
        </p:nvCxnSpPr>
        <p:spPr>
          <a:xfrm rot="10800000">
            <a:off x="2347293" y="3961503"/>
            <a:ext cx="5756415" cy="2347535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16" idx="3"/>
          </p:cNvCxnSpPr>
          <p:nvPr/>
        </p:nvCxnSpPr>
        <p:spPr>
          <a:xfrm rot="10800000">
            <a:off x="4899991" y="2941983"/>
            <a:ext cx="3044690" cy="895388"/>
          </a:xfrm>
          <a:prstGeom prst="bentConnector3">
            <a:avLst>
              <a:gd name="adj1" fmla="val 88223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54" idx="0"/>
          </p:cNvCxnSpPr>
          <p:nvPr/>
        </p:nvCxnSpPr>
        <p:spPr>
          <a:xfrm rot="10800000">
            <a:off x="2886490" y="2807047"/>
            <a:ext cx="5044939" cy="284025"/>
          </a:xfrm>
          <a:prstGeom prst="bentConnector4">
            <a:avLst>
              <a:gd name="adj1" fmla="val 48916"/>
              <a:gd name="adj2" fmla="val 151218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13097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777158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stCxn id="53" idx="1"/>
            <a:endCxn id="20" idx="2"/>
          </p:cNvCxnSpPr>
          <p:nvPr/>
        </p:nvCxnSpPr>
        <p:spPr>
          <a:xfrm rot="10800000">
            <a:off x="1919909" y="2650575"/>
            <a:ext cx="593188" cy="30555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endCxn id="53" idx="2"/>
          </p:cNvCxnSpPr>
          <p:nvPr/>
        </p:nvCxnSpPr>
        <p:spPr>
          <a:xfrm rot="10800000">
            <a:off x="2622428" y="3105221"/>
            <a:ext cx="5358694" cy="26669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7378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27863"/>
            <a:ext cx="12192000" cy="4730137"/>
          </a:xfrm>
        </p:spPr>
        <p:txBody>
          <a:bodyPr>
            <a:normAutofit/>
          </a:bodyPr>
          <a:lstStyle/>
          <a:p>
            <a:r>
              <a:rPr lang="en-US" dirty="0" smtClean="0"/>
              <a:t>class </a:t>
            </a:r>
            <a:r>
              <a:rPr lang="en-US" dirty="0" err="1" smtClean="0"/>
              <a:t>TypeChecker</a:t>
            </a:r>
            <a:endParaRPr lang="en-US" dirty="0" smtClean="0"/>
          </a:p>
          <a:p>
            <a:r>
              <a:rPr lang="en-US" dirty="0" smtClean="0"/>
              <a:t>Needs a </a:t>
            </a:r>
            <a:r>
              <a:rPr lang="en-US" dirty="0" err="1" smtClean="0"/>
              <a:t>ReferenceMap</a:t>
            </a:r>
            <a:endParaRPr lang="en-US" dirty="0" smtClean="0"/>
          </a:p>
          <a:p>
            <a:r>
              <a:rPr lang="en-US" dirty="0" smtClean="0"/>
              <a:t>Checks program typing</a:t>
            </a:r>
          </a:p>
          <a:p>
            <a:r>
              <a:rPr lang="en-US" dirty="0" smtClean="0"/>
              <a:t>Inserts explicit casts where needed</a:t>
            </a:r>
          </a:p>
          <a:p>
            <a:r>
              <a:rPr lang="en-US" dirty="0" smtClean="0"/>
              <a:t>Produces a </a:t>
            </a:r>
            <a:r>
              <a:rPr lang="en-US" dirty="0" err="1" smtClean="0"/>
              <a:t>TypeMap</a:t>
            </a:r>
            <a:endParaRPr lang="en-US" dirty="0" smtClean="0"/>
          </a:p>
          <a:p>
            <a:pPr lvl="1"/>
            <a:r>
              <a:rPr lang="en-US" dirty="0" smtClean="0"/>
              <a:t>for each node that has a type the map stores its </a:t>
            </a:r>
            <a:r>
              <a:rPr lang="en-US" b="1" dirty="0" smtClean="0"/>
              <a:t>canonical</a:t>
            </a:r>
            <a:r>
              <a:rPr lang="en-US" dirty="0" smtClean="0"/>
              <a:t> type</a:t>
            </a:r>
            <a:endParaRPr lang="en-US" dirty="0"/>
          </a:p>
          <a:p>
            <a:pPr lvl="1"/>
            <a:r>
              <a:rPr lang="en-US" dirty="0" smtClean="0"/>
              <a:t>two canonical types (from a </a:t>
            </a:r>
            <a:r>
              <a:rPr lang="en-US" dirty="0" err="1" smtClean="0"/>
              <a:t>typemap</a:t>
            </a:r>
            <a:r>
              <a:rPr lang="en-US" dirty="0" smtClean="0"/>
              <a:t>) are equal if and only if they are the same C++ object</a:t>
            </a:r>
          </a:p>
          <a:p>
            <a:pPr lvl="1"/>
            <a:r>
              <a:rPr lang="en-US" dirty="0" smtClean="0"/>
              <a:t>the canonical representation is not part of the IR program DAG </a:t>
            </a:r>
          </a:p>
          <a:p>
            <a:pPr lvl="1"/>
            <a:r>
              <a:rPr lang="en-US" dirty="0" smtClean="0"/>
              <a:t>not all IR nodes have types</a:t>
            </a:r>
          </a:p>
        </p:txBody>
      </p:sp>
      <p:sp>
        <p:nvSpPr>
          <p:cNvPr id="5" name="Isosceles Triangle 3"/>
          <p:cNvSpPr/>
          <p:nvPr/>
        </p:nvSpPr>
        <p:spPr>
          <a:xfrm>
            <a:off x="4938532" y="671013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IR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8745608" y="528229"/>
            <a:ext cx="105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TypeMap</a:t>
            </a:r>
            <a:endParaRPr lang="en-US" dirty="0"/>
          </a:p>
        </p:txBody>
      </p:sp>
      <p:sp>
        <p:nvSpPr>
          <p:cNvPr id="8" name="Isosceles Triangle 3"/>
          <p:cNvSpPr/>
          <p:nvPr/>
        </p:nvSpPr>
        <p:spPr>
          <a:xfrm>
            <a:off x="10753518" y="481930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0" name="Isosceles Triangle 3"/>
          <p:cNvSpPr/>
          <p:nvPr/>
        </p:nvSpPr>
        <p:spPr>
          <a:xfrm>
            <a:off x="11258786" y="1724628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048493"/>
              </p:ext>
            </p:extLst>
          </p:nvPr>
        </p:nvGraphicFramePr>
        <p:xfrm>
          <a:off x="8392487" y="985491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/>
                <a:gridCol w="775083"/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Elbow Connector 12"/>
          <p:cNvCxnSpPr>
            <a:endCxn id="28" idx="0"/>
          </p:cNvCxnSpPr>
          <p:nvPr/>
        </p:nvCxnSpPr>
        <p:spPr>
          <a:xfrm rot="10800000">
            <a:off x="6594106" y="1488174"/>
            <a:ext cx="2151503" cy="29753"/>
          </a:xfrm>
          <a:prstGeom prst="bentConnector4">
            <a:avLst>
              <a:gd name="adj1" fmla="val 47163"/>
              <a:gd name="adj2" fmla="val 86832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27" idx="0"/>
          </p:cNvCxnSpPr>
          <p:nvPr/>
        </p:nvCxnSpPr>
        <p:spPr>
          <a:xfrm rot="10800000" flipV="1">
            <a:off x="5946978" y="1933258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6" idx="0"/>
          </p:cNvCxnSpPr>
          <p:nvPr/>
        </p:nvCxnSpPr>
        <p:spPr>
          <a:xfrm rot="10800000" flipV="1">
            <a:off x="7432226" y="2243942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8" idx="0"/>
          </p:cNvCxnSpPr>
          <p:nvPr/>
        </p:nvCxnSpPr>
        <p:spPr>
          <a:xfrm flipV="1">
            <a:off x="9641335" y="481930"/>
            <a:ext cx="1472366" cy="1035997"/>
          </a:xfrm>
          <a:prstGeom prst="bentConnector4">
            <a:avLst>
              <a:gd name="adj1" fmla="val 37769"/>
              <a:gd name="adj2" fmla="val 1220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10" idx="0"/>
          </p:cNvCxnSpPr>
          <p:nvPr/>
        </p:nvCxnSpPr>
        <p:spPr>
          <a:xfrm flipV="1">
            <a:off x="9632666" y="1724628"/>
            <a:ext cx="1986303" cy="160665"/>
          </a:xfrm>
          <a:prstGeom prst="bentConnector4">
            <a:avLst>
              <a:gd name="adj1" fmla="val 40933"/>
              <a:gd name="adj2" fmla="val 24228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" idx="0"/>
          </p:cNvCxnSpPr>
          <p:nvPr/>
        </p:nvCxnSpPr>
        <p:spPr>
          <a:xfrm flipV="1">
            <a:off x="9614810" y="1724628"/>
            <a:ext cx="2004159" cy="519314"/>
          </a:xfrm>
          <a:prstGeom prst="bentConnector4">
            <a:avLst>
              <a:gd name="adj1" fmla="val 72412"/>
              <a:gd name="adj2" fmla="val 1307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310159" y="31647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824912" y="2540232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472039" y="1488173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863699" y="20767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Program IR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681915" y="2512797"/>
            <a:ext cx="95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Types 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405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checking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5926"/>
          </a:xfrm>
        </p:spPr>
        <p:txBody>
          <a:bodyPr>
            <a:normAutofit/>
          </a:bodyPr>
          <a:lstStyle/>
          <a:p>
            <a:r>
              <a:rPr lang="en-US" dirty="0" smtClean="0"/>
              <a:t>Somewhat complicated due to generics</a:t>
            </a:r>
          </a:p>
          <a:p>
            <a:r>
              <a:rPr lang="en-US" dirty="0" smtClean="0"/>
              <a:t>Infers values for unspecified type-variables</a:t>
            </a:r>
          </a:p>
          <a:p>
            <a:r>
              <a:rPr lang="en-US" dirty="0" smtClean="0"/>
              <a:t>Uses </a:t>
            </a:r>
            <a:r>
              <a:rPr lang="en-US" dirty="0" err="1" smtClean="0"/>
              <a:t>Hindley</a:t>
            </a:r>
            <a:r>
              <a:rPr lang="en-US" dirty="0" smtClean="0"/>
              <a:t>-Milner algorithm</a:t>
            </a:r>
          </a:p>
          <a:p>
            <a:pPr lvl="1"/>
            <a:r>
              <a:rPr lang="en-US" dirty="0" smtClean="0"/>
              <a:t>adapted from </a:t>
            </a:r>
            <a:r>
              <a:rPr lang="en-US" dirty="0">
                <a:hlinkClick r:id="rId2"/>
              </a:rPr>
              <a:t>http://cs.brown.edu/~sk/Publications/Books/ProgLangs/2007-04-26/plai-2007-04-26.</a:t>
            </a:r>
            <a:r>
              <a:rPr lang="en-US" dirty="0" smtClean="0">
                <a:hlinkClick r:id="rId2"/>
              </a:rPr>
              <a:t>pdf</a:t>
            </a:r>
            <a:r>
              <a:rPr lang="en-US" dirty="0" smtClean="0"/>
              <a:t>, page 280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133" y="365125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24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useful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MethodInstance</a:t>
            </a:r>
            <a:r>
              <a:rPr lang="en-US" dirty="0" smtClean="0"/>
              <a:t> -&gt; applied to a </a:t>
            </a:r>
            <a:r>
              <a:rPr lang="en-US" dirty="0" err="1" smtClean="0"/>
              <a:t>MethodCallExpression</a:t>
            </a:r>
            <a:r>
              <a:rPr lang="en-US" dirty="0" smtClean="0"/>
              <a:t>, extracts lots of useful information statically</a:t>
            </a:r>
          </a:p>
          <a:p>
            <a:r>
              <a:rPr lang="en-US" dirty="0" err="1" smtClean="0"/>
              <a:t>ParameterSubstitution</a:t>
            </a:r>
            <a:r>
              <a:rPr lang="en-US" dirty="0" smtClean="0"/>
              <a:t> -&gt; represents a binding of Expressions to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9885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444" y="10282"/>
            <a:ext cx="8229600" cy="813536"/>
          </a:xfrm>
        </p:spPr>
        <p:txBody>
          <a:bodyPr/>
          <a:lstStyle/>
          <a:p>
            <a:r>
              <a:rPr lang="en-US" dirty="0" smtClean="0"/>
              <a:t>Front-end Testing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1212834" y="1022965"/>
            <a:ext cx="8912325" cy="5668917"/>
          </a:xfrm>
        </p:spPr>
        <p:txBody>
          <a:bodyPr>
            <a:normAutofit/>
          </a:bodyPr>
          <a:lstStyle/>
          <a:p>
            <a:r>
              <a:rPr lang="en-US" dirty="0" smtClean="0"/>
              <a:t>Compare P4 output after some passes w/ reference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Check compiler </a:t>
            </a:r>
            <a:r>
              <a:rPr lang="en-US" dirty="0" err="1" smtClean="0"/>
              <a:t>stderr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Recompile P4 generated by front-end twice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Testing is done by special backend v12test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30177" y="5141508"/>
            <a:ext cx="624402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FE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361384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ight Arrow 5"/>
          <p:cNvSpPr/>
          <p:nvPr/>
        </p:nvSpPr>
        <p:spPr>
          <a:xfrm>
            <a:off x="5154580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3638309" y="5207375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f.p4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9112" y="5169934"/>
            <a:ext cx="53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P4</a:t>
            </a:r>
          </a:p>
        </p:txBody>
      </p:sp>
      <p:sp>
        <p:nvSpPr>
          <p:cNvPr id="9" name="Rectangle 8"/>
          <p:cNvSpPr/>
          <p:nvPr/>
        </p:nvSpPr>
        <p:spPr>
          <a:xfrm>
            <a:off x="5323372" y="5141508"/>
            <a:ext cx="691251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400" dirty="0"/>
              <a:t>toP4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6014623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/>
          <p:cNvSpPr/>
          <p:nvPr/>
        </p:nvSpPr>
        <p:spPr>
          <a:xfrm>
            <a:off x="6716458" y="5141508"/>
            <a:ext cx="624402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FE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547665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7340861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/>
          <p:cNvSpPr/>
          <p:nvPr/>
        </p:nvSpPr>
        <p:spPr>
          <a:xfrm>
            <a:off x="7509653" y="5141508"/>
            <a:ext cx="691251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400" dirty="0"/>
              <a:t>toP4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8200904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TextBox 15"/>
          <p:cNvSpPr txBox="1"/>
          <p:nvPr/>
        </p:nvSpPr>
        <p:spPr>
          <a:xfrm>
            <a:off x="8369697" y="5169934"/>
            <a:ext cx="53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02193" y="5816854"/>
            <a:ext cx="41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</a:p>
        </p:txBody>
      </p:sp>
      <p:cxnSp>
        <p:nvCxnSpPr>
          <p:cNvPr id="22" name="Elbow Connector 21"/>
          <p:cNvCxnSpPr>
            <a:stCxn id="21" idx="3"/>
            <a:endCxn id="16" idx="2"/>
          </p:cNvCxnSpPr>
          <p:nvPr/>
        </p:nvCxnSpPr>
        <p:spPr>
          <a:xfrm flipV="1">
            <a:off x="7716790" y="5570044"/>
            <a:ext cx="919429" cy="431476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21" idx="1"/>
            <a:endCxn id="8" idx="2"/>
          </p:cNvCxnSpPr>
          <p:nvPr/>
        </p:nvCxnSpPr>
        <p:spPr>
          <a:xfrm rot="10800000">
            <a:off x="6385635" y="5570044"/>
            <a:ext cx="916559" cy="431476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 rot="16200000">
            <a:off x="3530398" y="2286204"/>
            <a:ext cx="1042019" cy="51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Parse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2830464" y="2241282"/>
            <a:ext cx="673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f.p4</a:t>
            </a:r>
          </a:p>
        </p:txBody>
      </p:sp>
      <p:sp>
        <p:nvSpPr>
          <p:cNvPr id="33" name="Rectangle 32"/>
          <p:cNvSpPr/>
          <p:nvPr/>
        </p:nvSpPr>
        <p:spPr>
          <a:xfrm rot="16200000">
            <a:off x="5361352" y="2286204"/>
            <a:ext cx="1042019" cy="51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Pass2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7146816" y="2286199"/>
            <a:ext cx="1042019" cy="51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Pass3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3504446" y="2353614"/>
            <a:ext cx="289076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8" name="Right Arrow 37"/>
          <p:cNvSpPr/>
          <p:nvPr/>
        </p:nvSpPr>
        <p:spPr>
          <a:xfrm>
            <a:off x="4337507" y="2353614"/>
            <a:ext cx="1269695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Right Arrow 40"/>
          <p:cNvSpPr/>
          <p:nvPr/>
        </p:nvSpPr>
        <p:spPr>
          <a:xfrm>
            <a:off x="6140246" y="2353614"/>
            <a:ext cx="1269695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Right Arrow 42"/>
          <p:cNvSpPr/>
          <p:nvPr/>
        </p:nvSpPr>
        <p:spPr>
          <a:xfrm rot="16200000">
            <a:off x="4596481" y="1925634"/>
            <a:ext cx="638945" cy="3777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6" name="TextBox 45"/>
          <p:cNvSpPr txBox="1"/>
          <p:nvPr/>
        </p:nvSpPr>
        <p:spPr>
          <a:xfrm>
            <a:off x="4530177" y="1366988"/>
            <a:ext cx="85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f.p4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8006076" y="1355946"/>
            <a:ext cx="110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f-fe.p4</a:t>
            </a:r>
            <a:endParaRPr lang="en-US" sz="2400" dirty="0"/>
          </a:p>
        </p:txBody>
      </p:sp>
      <p:sp>
        <p:nvSpPr>
          <p:cNvPr id="49" name="Right Arrow 48"/>
          <p:cNvSpPr/>
          <p:nvPr/>
        </p:nvSpPr>
        <p:spPr>
          <a:xfrm>
            <a:off x="7925710" y="2353614"/>
            <a:ext cx="1269695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0" name="Right Arrow 49"/>
          <p:cNvSpPr/>
          <p:nvPr/>
        </p:nvSpPr>
        <p:spPr>
          <a:xfrm rot="16200000">
            <a:off x="8181724" y="1925635"/>
            <a:ext cx="638945" cy="3777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" name="Rectangle 50"/>
          <p:cNvSpPr/>
          <p:nvPr/>
        </p:nvSpPr>
        <p:spPr>
          <a:xfrm>
            <a:off x="5806911" y="4033596"/>
            <a:ext cx="624402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FE</a:t>
            </a:r>
          </a:p>
        </p:txBody>
      </p:sp>
      <p:sp>
        <p:nvSpPr>
          <p:cNvPr id="52" name="Right Arrow 51"/>
          <p:cNvSpPr/>
          <p:nvPr/>
        </p:nvSpPr>
        <p:spPr>
          <a:xfrm>
            <a:off x="5638118" y="4102213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3" name="TextBox 52"/>
          <p:cNvSpPr txBox="1"/>
          <p:nvPr/>
        </p:nvSpPr>
        <p:spPr>
          <a:xfrm>
            <a:off x="4915043" y="4099463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f.p4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204862" y="351742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f.p4-stderr</a:t>
            </a:r>
          </a:p>
        </p:txBody>
      </p:sp>
      <p:sp>
        <p:nvSpPr>
          <p:cNvPr id="55" name="Right Arrow 54"/>
          <p:cNvSpPr/>
          <p:nvPr/>
        </p:nvSpPr>
        <p:spPr>
          <a:xfrm rot="16200000">
            <a:off x="6041477" y="3764334"/>
            <a:ext cx="160755" cy="3777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Rectangle 55"/>
          <p:cNvSpPr/>
          <p:nvPr/>
        </p:nvSpPr>
        <p:spPr>
          <a:xfrm>
            <a:off x="5505217" y="3517426"/>
            <a:ext cx="1069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==</a:t>
            </a:r>
            <a:r>
              <a:rPr lang="en-US" sz="2000" dirty="0" err="1"/>
              <a:t>stderr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88791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868" y="1790901"/>
            <a:ext cx="7588171" cy="4351338"/>
          </a:xfrm>
        </p:spPr>
        <p:txBody>
          <a:bodyPr/>
          <a:lstStyle/>
          <a:p>
            <a:r>
              <a:rPr lang="en-US" dirty="0" smtClean="0"/>
              <a:t>P4V12::</a:t>
            </a:r>
            <a:r>
              <a:rPr lang="en-US" dirty="0" err="1" smtClean="0"/>
              <a:t>EvaluatorPass</a:t>
            </a:r>
            <a:endParaRPr lang="en-US" dirty="0" smtClean="0"/>
          </a:p>
          <a:p>
            <a:r>
              <a:rPr lang="en-US" dirty="0" smtClean="0"/>
              <a:t>Should be called at the end of the mid-end</a:t>
            </a:r>
          </a:p>
          <a:p>
            <a:r>
              <a:rPr lang="en-US" dirty="0" smtClean="0"/>
              <a:t>Represents each program resource </a:t>
            </a:r>
            <a:r>
              <a:rPr lang="en-US" smtClean="0"/>
              <a:t>as </a:t>
            </a:r>
            <a:r>
              <a:rPr lang="en-US" smtClean="0"/>
              <a:t>a Block</a:t>
            </a:r>
            <a:endParaRPr lang="en-US" dirty="0" smtClean="0"/>
          </a:p>
          <a:p>
            <a:r>
              <a:rPr lang="en-US" smtClean="0"/>
              <a:t>Blocks </a:t>
            </a:r>
            <a:r>
              <a:rPr lang="en-US" dirty="0" smtClean="0"/>
              <a:t>form </a:t>
            </a:r>
            <a:r>
              <a:rPr lang="en-US" smtClean="0"/>
              <a:t>a </a:t>
            </a:r>
            <a:r>
              <a:rPr lang="en-US" smtClean="0"/>
              <a:t>DAG</a:t>
            </a:r>
            <a:endParaRPr lang="en-US" dirty="0" smtClean="0"/>
          </a:p>
          <a:p>
            <a:pPr lvl="1"/>
            <a:r>
              <a:rPr lang="en-US" dirty="0" smtClean="0"/>
              <a:t>children of a block are “allocated” within that block</a:t>
            </a:r>
          </a:p>
          <a:p>
            <a:r>
              <a:rPr lang="en-US" dirty="0" smtClean="0"/>
              <a:t>Each persistent resource has a block</a:t>
            </a:r>
          </a:p>
          <a:p>
            <a:pPr lvl="1"/>
            <a:r>
              <a:rPr lang="en-US" dirty="0" smtClean="0"/>
              <a:t>parser, control, packages, externs, tables</a:t>
            </a:r>
          </a:p>
          <a:p>
            <a:r>
              <a:rPr lang="en-US" dirty="0" err="1" smtClean="0"/>
              <a:t>BlockMap</a:t>
            </a:r>
            <a:r>
              <a:rPr lang="en-US" dirty="0" smtClean="0"/>
              <a:t> maps </a:t>
            </a:r>
            <a:r>
              <a:rPr lang="en-US" smtClean="0"/>
              <a:t>IR nodes to </a:t>
            </a:r>
            <a:r>
              <a:rPr lang="en-US" dirty="0" smtClean="0"/>
              <a:t>Blocks.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951808" y="1226915"/>
            <a:ext cx="4109012" cy="482664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51808" y="1190756"/>
            <a:ext cx="146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Package main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160370" y="1667537"/>
            <a:ext cx="3703681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97343" y="1674329"/>
            <a:ext cx="94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Parser 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160370" y="2950143"/>
            <a:ext cx="3703681" cy="149036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85826" y="2943352"/>
            <a:ext cx="134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pipe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160370" y="4621695"/>
            <a:ext cx="3707808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83886" y="4637224"/>
            <a:ext cx="176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deparser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306480" y="1756219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 </a:t>
            </a:r>
          </a:p>
          <a:p>
            <a:pPr algn="ctr"/>
            <a:r>
              <a:rPr lang="en-US" dirty="0" err="1" smtClean="0"/>
              <a:t>ck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306697" y="4707133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 </a:t>
            </a:r>
          </a:p>
          <a:p>
            <a:pPr algn="ctr"/>
            <a:r>
              <a:rPr lang="en-US" dirty="0" err="1" smtClean="0"/>
              <a:t>ck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17722" y="522058"/>
            <a:ext cx="2632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Block hierarchy </a:t>
            </a:r>
            <a:r>
              <a:rPr lang="en-US" smtClean="0"/>
              <a:t>for </a:t>
            </a:r>
            <a:br>
              <a:rPr lang="en-US" smtClean="0"/>
            </a:br>
            <a:r>
              <a:rPr lang="en-US" smtClean="0"/>
              <a:t>simple-switch-example.p4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235454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smtClean="0"/>
              <a:t>ipv4_match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142666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 smtClean="0"/>
              <a:t>check_ttl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057069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 smtClean="0"/>
              <a:t>dmac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982135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/>
              <a:t>s</a:t>
            </a:r>
            <a:r>
              <a:rPr lang="en-US" dirty="0" err="1" smtClean="0"/>
              <a:t>mac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23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back-ends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492" y="450850"/>
            <a:ext cx="29972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20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is a service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ounded Rectangle 23"/>
          <p:cNvSpPr/>
          <p:nvPr/>
        </p:nvSpPr>
        <p:spPr>
          <a:xfrm>
            <a:off x="2705552" y="2645229"/>
            <a:ext cx="2331811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24894" y="5442730"/>
            <a:ext cx="143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libFrontEnd.a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083895" y="2660426"/>
            <a:ext cx="4770398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853061" y="5744761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back-end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9628" y="5086661"/>
            <a:ext cx="2218931" cy="5439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415808" y="3019851"/>
            <a:ext cx="1437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Calls to </a:t>
            </a:r>
          </a:p>
          <a:p>
            <a:r>
              <a:rPr lang="en-US" dirty="0" err="1" smtClean="0"/>
              <a:t>libFrontEnd.a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0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eBPF</a:t>
            </a:r>
            <a:r>
              <a:rPr lang="en-US" dirty="0" smtClean="0"/>
              <a:t> Back-end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Berkeley_Packet_Filter</a:t>
            </a:r>
            <a:endParaRPr lang="en-US" dirty="0"/>
          </a:p>
          <a:p>
            <a:r>
              <a:rPr lang="en-US" dirty="0" smtClean="0"/>
              <a:t>Compiles programs written for ebpf_model.p4</a:t>
            </a:r>
          </a:p>
          <a:p>
            <a:r>
              <a:rPr lang="en-US" dirty="0" smtClean="0"/>
              <a:t>Converts IR to a restricted subset of C, which can be further compiled using LLVM to </a:t>
            </a:r>
            <a:r>
              <a:rPr lang="en-US" dirty="0" err="1" smtClean="0"/>
              <a:t>eBPF</a:t>
            </a:r>
            <a:endParaRPr lang="en-US" dirty="0" smtClean="0"/>
          </a:p>
          <a:p>
            <a:r>
              <a:rPr lang="en-US" dirty="0" smtClean="0"/>
              <a:t>Can be used to program the Linux kernel</a:t>
            </a:r>
          </a:p>
          <a:p>
            <a:r>
              <a:rPr lang="en-US" dirty="0" smtClean="0"/>
              <a:t>Currently restricted to writing packet filters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183" y="174196"/>
            <a:ext cx="2204293" cy="259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755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v12test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Fake back-end</a:t>
            </a:r>
          </a:p>
          <a:p>
            <a:r>
              <a:rPr lang="en-US" dirty="0" smtClean="0"/>
              <a:t>Used for testing the P4 front-ends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703" y="312094"/>
            <a:ext cx="3073159" cy="30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08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BMv2 back-end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Target is the software switch simulator BMv2</a:t>
            </a:r>
            <a:br>
              <a:rPr lang="en-US" dirty="0" smtClean="0"/>
            </a:br>
            <a:r>
              <a:rPr lang="en-US" dirty="0" smtClean="0"/>
              <a:t>(Behavioral Model version 2)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github.com/p4lang/behavioral-model</a:t>
            </a:r>
            <a:endParaRPr lang="en-US" dirty="0" smtClean="0"/>
          </a:p>
          <a:p>
            <a:r>
              <a:rPr lang="en-US" dirty="0" smtClean="0"/>
              <a:t>Handles most P4 v1.0 programs </a:t>
            </a:r>
          </a:p>
          <a:p>
            <a:r>
              <a:rPr lang="en-US" dirty="0" smtClean="0"/>
              <a:t>Can be used to run all switch.p4 </a:t>
            </a:r>
            <a:r>
              <a:rPr lang="en-US" dirty="0" err="1" smtClean="0"/>
              <a:t>ptf</a:t>
            </a:r>
            <a:r>
              <a:rPr lang="en-US" dirty="0" smtClean="0"/>
              <a:t> tests</a:t>
            </a:r>
            <a:br>
              <a:rPr lang="en-US" dirty="0" smtClean="0"/>
            </a:b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github.com</a:t>
            </a:r>
            <a:r>
              <a:rPr lang="en-US" dirty="0"/>
              <a:t>/p4lang/switch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8720" y="365124"/>
            <a:ext cx="2585080" cy="96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90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flow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347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118672" y="523701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/>
          <p:cNvSpPr/>
          <p:nvPr/>
        </p:nvSpPr>
        <p:spPr>
          <a:xfrm>
            <a:off x="522514" y="2553195"/>
            <a:ext cx="1721922" cy="26838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User</a:t>
            </a:r>
          </a:p>
          <a:p>
            <a:pPr algn="ctr"/>
            <a:r>
              <a:rPr lang="en-US" dirty="0" smtClean="0"/>
              <a:t>program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53143" y="2755075"/>
            <a:ext cx="1484416" cy="84314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Arch definition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3143" y="3729595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Libraries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125968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IR</a:t>
            </a:r>
            <a:endParaRPr lang="en-US" sz="2800" dirty="0"/>
          </a:p>
        </p:txBody>
      </p:sp>
      <p:sp>
        <p:nvSpPr>
          <p:cNvPr id="23" name="Right Arrow 22"/>
          <p:cNvSpPr/>
          <p:nvPr/>
        </p:nvSpPr>
        <p:spPr>
          <a:xfrm>
            <a:off x="9468918" y="381653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/>
          <p:cNvSpPr/>
          <p:nvPr/>
        </p:nvSpPr>
        <p:spPr>
          <a:xfrm>
            <a:off x="9761517" y="3367390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file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68644" y="1841197"/>
            <a:ext cx="4100273" cy="68659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Control-plane API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16200000">
            <a:off x="5965296" y="2650923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Right Arrow 27"/>
          <p:cNvSpPr/>
          <p:nvPr/>
        </p:nvSpPr>
        <p:spPr>
          <a:xfrm rot="16200000">
            <a:off x="8585618" y="2650922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Rectangle 28"/>
          <p:cNvSpPr/>
          <p:nvPr/>
        </p:nvSpPr>
        <p:spPr>
          <a:xfrm>
            <a:off x="5453041" y="5248894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Architecture-specific policies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16200000">
            <a:off x="6000923" y="4933978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/>
          <p:cNvSpPr/>
          <p:nvPr/>
        </p:nvSpPr>
        <p:spPr>
          <a:xfrm>
            <a:off x="7984502" y="5209912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Architecture</a:t>
            </a:r>
          </a:p>
          <a:p>
            <a:pPr algn="ctr"/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32" name="Right Arrow 31"/>
          <p:cNvSpPr/>
          <p:nvPr/>
        </p:nvSpPr>
        <p:spPr>
          <a:xfrm rot="16200000">
            <a:off x="8532384" y="4894996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/>
          <p:cNvSpPr/>
          <p:nvPr/>
        </p:nvSpPr>
        <p:spPr>
          <a:xfrm>
            <a:off x="9761517" y="3973031"/>
            <a:ext cx="1484416" cy="58750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Debugging</a:t>
            </a:r>
          </a:p>
          <a:p>
            <a:pPr algn="ctr"/>
            <a:r>
              <a:rPr lang="en-US" dirty="0" smtClean="0"/>
              <a:t>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49" y="1371600"/>
            <a:ext cx="11470821" cy="4805363"/>
          </a:xfrm>
        </p:spPr>
        <p:txBody>
          <a:bodyPr/>
          <a:lstStyle/>
          <a:p>
            <a:r>
              <a:rPr lang="en-US" dirty="0" smtClean="0"/>
              <a:t>Front-end: </a:t>
            </a:r>
          </a:p>
          <a:p>
            <a:pPr lvl="1"/>
            <a:r>
              <a:rPr lang="en-US" dirty="0" smtClean="0"/>
              <a:t>Completely architecture-independent</a:t>
            </a:r>
          </a:p>
          <a:p>
            <a:pPr lvl="1"/>
            <a:r>
              <a:rPr lang="en-US" dirty="0" smtClean="0"/>
              <a:t>Program validation, type checking</a:t>
            </a:r>
          </a:p>
          <a:p>
            <a:pPr lvl="1"/>
            <a:r>
              <a:rPr lang="en-US" dirty="0" smtClean="0"/>
              <a:t>Architecture-independent optimizations</a:t>
            </a:r>
          </a:p>
          <a:p>
            <a:r>
              <a:rPr lang="en-US" dirty="0" smtClean="0"/>
              <a:t>Mid-end: </a:t>
            </a:r>
          </a:p>
          <a:p>
            <a:pPr lvl="1"/>
            <a:r>
              <a:rPr lang="en-US" dirty="0" smtClean="0"/>
              <a:t>architecture independent optimizations driven by architecture-dependent policies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ame base IR as front-end, with target-specific extensions</a:t>
            </a:r>
          </a:p>
          <a:p>
            <a:r>
              <a:rPr lang="en-US" dirty="0" smtClean="0"/>
              <a:t>Back-end:</a:t>
            </a:r>
          </a:p>
          <a:p>
            <a:pPr lvl="1"/>
            <a:r>
              <a:rPr lang="en-US" dirty="0" smtClean="0"/>
              <a:t>Completely target-dependent</a:t>
            </a:r>
          </a:p>
          <a:p>
            <a:pPr lvl="1"/>
            <a:r>
              <a:rPr lang="en-US" dirty="0" smtClean="0"/>
              <a:t>Resource allocation, code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3293390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13496</TotalTime>
  <Words>3307</Words>
  <Application>Microsoft Macintosh PowerPoint</Application>
  <PresentationFormat>Widescreen</PresentationFormat>
  <Paragraphs>753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Calibri</vt:lpstr>
      <vt:lpstr>Calibri Light</vt:lpstr>
      <vt:lpstr>Consolas</vt:lpstr>
      <vt:lpstr>HelveticaNeue</vt:lpstr>
      <vt:lpstr>Wingdings</vt:lpstr>
      <vt:lpstr>Arial</vt:lpstr>
      <vt:lpstr>Office Theme</vt:lpstr>
      <vt:lpstr>P4 v1.2  compiler architecture</vt:lpstr>
      <vt:lpstr>Compiler goals</vt:lpstr>
      <vt:lpstr>What’s in the box</vt:lpstr>
      <vt:lpstr>Presentation Outline</vt:lpstr>
      <vt:lpstr>Compiler architecture</vt:lpstr>
      <vt:lpstr>Compiler structure</vt:lpstr>
      <vt:lpstr>Front-end is a service</vt:lpstr>
      <vt:lpstr>Compiler flow</vt:lpstr>
      <vt:lpstr>Compilation stages</vt:lpstr>
      <vt:lpstr>Front-end passes</vt:lpstr>
      <vt:lpstr>Mid-end passes</vt:lpstr>
      <vt:lpstr>Back-end passes</vt:lpstr>
      <vt:lpstr>Implementation details</vt:lpstr>
      <vt:lpstr>Additional documentation</vt:lpstr>
      <vt:lpstr>Source Code Organization</vt:lpstr>
      <vt:lpstr>Repository</vt:lpstr>
      <vt:lpstr>Current build process</vt:lpstr>
      <vt:lpstr>Compiler data flow</vt:lpstr>
      <vt:lpstr>Source organization</vt:lpstr>
      <vt:lpstr>Makefiles</vt:lpstr>
      <vt:lpstr>Bootstrapping</vt:lpstr>
      <vt:lpstr>Makefile.am top-level structure</vt:lpstr>
      <vt:lpstr>Coding guidelines</vt:lpstr>
      <vt:lpstr>IR and Visitors</vt:lpstr>
      <vt:lpstr>Intermediate Representation (IR)</vt:lpstr>
      <vt:lpstr>Visitor pattern</vt:lpstr>
      <vt:lpstr>Visitor kinds</vt:lpstr>
      <vt:lpstr>Top-level visitor interface</vt:lpstr>
      <vt:lpstr>IR rewriting using visitors</vt:lpstr>
      <vt:lpstr>Front-end IR</vt:lpstr>
      <vt:lpstr>IR definition files = Java-like language</vt:lpstr>
      <vt:lpstr>IR Generated C++ code (fragment)</vt:lpstr>
      <vt:lpstr>Custom hand-coded IR Classes</vt:lpstr>
      <vt:lpstr>Core IR Methods</vt:lpstr>
      <vt:lpstr>Casting IR Nodes</vt:lpstr>
      <vt:lpstr>Understanding the front-end IR</vt:lpstr>
      <vt:lpstr>Visitors and the IR</vt:lpstr>
      <vt:lpstr>Core Inspector action (pseudo-code)</vt:lpstr>
      <vt:lpstr>Default implementation</vt:lpstr>
      <vt:lpstr>Example custom visitor declaration</vt:lpstr>
      <vt:lpstr>Example visitor method</vt:lpstr>
      <vt:lpstr>Example sequence of passes</vt:lpstr>
      <vt:lpstr>Core Transform action (pseudo-code)</vt:lpstr>
      <vt:lpstr>The original node</vt:lpstr>
      <vt:lpstr>Controlling the visit order</vt:lpstr>
      <vt:lpstr>Transforming and controlling the visit order</vt:lpstr>
      <vt:lpstr>Where am I (and how did I get here)</vt:lpstr>
      <vt:lpstr>Initializing a visitor</vt:lpstr>
      <vt:lpstr>Deleting an IR::Node</vt:lpstr>
      <vt:lpstr>Inserting an IR::Node</vt:lpstr>
      <vt:lpstr>I want to convert the program to something else (e.g. JSON)</vt:lpstr>
      <vt:lpstr>Error reporting</vt:lpstr>
      <vt:lpstr>Debugging the compiler</vt:lpstr>
      <vt:lpstr>Dumping IR</vt:lpstr>
      <vt:lpstr>Debugging logs</vt:lpstr>
      <vt:lpstr>P4 v1.0 / 1.1 front-end</vt:lpstr>
      <vt:lpstr>P4 v1.2 compiler front-end</vt:lpstr>
      <vt:lpstr>Parsing P4 v1.2</vt:lpstr>
      <vt:lpstr>IR &lt;-&gt; P4</vt:lpstr>
      <vt:lpstr>Front-end passes</vt:lpstr>
      <vt:lpstr>Important classes</vt:lpstr>
      <vt:lpstr>ReferenceMap</vt:lpstr>
      <vt:lpstr>References example</vt:lpstr>
      <vt:lpstr>Type checking</vt:lpstr>
      <vt:lpstr>Type checking algorithm</vt:lpstr>
      <vt:lpstr>Other useful classes</vt:lpstr>
      <vt:lpstr>Front-end Testing</vt:lpstr>
      <vt:lpstr>Evaluation</vt:lpstr>
      <vt:lpstr>Sample back-ends</vt:lpstr>
      <vt:lpstr>eBPF Back-end</vt:lpstr>
      <vt:lpstr>v12test</vt:lpstr>
      <vt:lpstr>BMv2 back-end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Next-generation P4 compiler architecture</dc:title>
  <dc:creator>Mihai Budiu</dc:creator>
  <cp:lastModifiedBy>Mihai Budiu</cp:lastModifiedBy>
  <cp:revision>155</cp:revision>
  <dcterms:created xsi:type="dcterms:W3CDTF">2015-11-12T20:04:41Z</dcterms:created>
  <dcterms:modified xsi:type="dcterms:W3CDTF">2016-04-01T23:48:22Z</dcterms:modified>
</cp:coreProperties>
</file>